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activeX/activeX4.xml" ContentType="application/vnd.ms-office.activeX+xml"/>
  <Override PartName="/ppt/activeX/activeX15.xml" ContentType="application/vnd.ms-office.activeX+xml"/>
  <Override PartName="/ppt/activeX/activeX17.xml" ContentType="application/vnd.ms-office.activeX+xml"/>
  <Override PartName="/ppt/activeX/activeX26.xml" ContentType="application/vnd.ms-office.activeX+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activeX/activeX13.xml" ContentType="application/vnd.ms-office.activeX+xml"/>
  <Override PartName="/ppt/activeX/activeX24.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activeX/activeX11.xml" ContentType="application/vnd.ms-office.activeX+xml"/>
  <Override PartName="/ppt/activeX/activeX22.xml" ContentType="application/vnd.ms-office.activeX+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activeX/activeX20.xml" ContentType="application/vnd.ms-office.activeX+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activeX/activeX9.xml" ContentType="application/vnd.ms-office.activeX+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activeX/activeX7.xml" ContentType="application/vnd.ms-office.activeX+xml"/>
  <Override PartName="/ppt/notesSlides/notesSlide5.xml" ContentType="application/vnd.openxmlformats-officedocument.presentationml.notesSlide+xml"/>
  <Override PartName="/ppt/activeX/activeX18.xml" ContentType="application/vnd.ms-office.activeX+xml"/>
  <Override PartName="/ppt/activeX/activeX27.xml" ContentType="application/vnd.ms-office.activeX+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activeX"/>
  <Override PartName="/ppt/activeX/activeX5.xml" ContentType="application/vnd.ms-office.activeX+xml"/>
  <Override PartName="/ppt/notesSlides/notesSlide3.xml" ContentType="application/vnd.openxmlformats-officedocument.presentationml.notesSlide+xml"/>
  <Override PartName="/ppt/activeX/activeX16.xml" ContentType="application/vnd.ms-office.activeX+xml"/>
  <Override PartName="/ppt/activeX/activeX2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activeX/activeX14.xml" ContentType="application/vnd.ms-office.activeX+xml"/>
  <Override PartName="/ppt/activeX/activeX23.xml" ContentType="application/vnd.ms-office.activeX+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activeX/activeX12.xml" ContentType="application/vnd.ms-office.activeX+xml"/>
  <Override PartName="/ppt/activeX/activeX21.xml" ContentType="application/vnd.ms-office.activeX+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activeX/activeX10.xml" ContentType="application/vnd.ms-office.activeX+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activeX/activeX8.xml" ContentType="application/vnd.ms-office.activeX+xml"/>
  <Override PartName="/ppt/notesSlides/notesSlide6.xml" ContentType="application/vnd.openxmlformats-officedocument.presentationml.notesSlide+xml"/>
  <Override PartName="/ppt/slides/slide8.xml" ContentType="application/vnd.openxmlformats-officedocument.presentationml.slide+xml"/>
  <Override PartName="/ppt/activeX/activeX6.xml" ContentType="application/vnd.ms-office.activeX+xml"/>
  <Override PartName="/ppt/notesSlides/notesSlide4.xml" ContentType="application/vnd.openxmlformats-officedocument.presentationml.notesSlide+xml"/>
  <Override PartName="/ppt/activeX/activeX19.xml" ContentType="application/vnd.ms-office.activeX+xml"/>
  <Override PartName="/ppt/activeX/activeX28.xml" ContentType="application/vnd.ms-office.activeX+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82" r:id="rId11"/>
    <p:sldId id="281" r:id="rId12"/>
    <p:sldId id="285" r:id="rId13"/>
    <p:sldId id="286" r:id="rId14"/>
    <p:sldId id="284" r:id="rId15"/>
    <p:sldId id="265" r:id="rId16"/>
    <p:sldId id="288" r:id="rId17"/>
    <p:sldId id="289" r:id="rId18"/>
    <p:sldId id="294" r:id="rId19"/>
    <p:sldId id="291" r:id="rId20"/>
    <p:sldId id="295" r:id="rId21"/>
    <p:sldId id="293" r:id="rId22"/>
    <p:sldId id="283" r:id="rId23"/>
    <p:sldId id="296" r:id="rId24"/>
    <p:sldId id="266" r:id="rId25"/>
    <p:sldId id="268" r:id="rId26"/>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66" d="100"/>
          <a:sy n="66" d="100"/>
        </p:scale>
        <p:origin x="-552" y="-108"/>
      </p:cViewPr>
      <p:guideLst>
        <p:guide orient="horz" pos="2160"/>
        <p:guide pos="2880"/>
      </p:guideLst>
    </p:cSldViewPr>
  </p:slideViewPr>
  <p:outlineViewPr>
    <p:cViewPr>
      <p:scale>
        <a:sx n="33" d="100"/>
        <a:sy n="33" d="100"/>
      </p:scale>
      <p:origin x="0" y="557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9.bin"/></Relationships>
</file>

<file path=ppt/activeX/_rels/activeX11.xml.rels><?xml version="1.0" encoding="UTF-8" standalone="yes"?>
<Relationships xmlns="http://schemas.openxmlformats.org/package/2006/relationships"><Relationship Id="rId1" Type="http://schemas.microsoft.com/office/2006/relationships/activeXControlBinary" Target="activeX10.bin"/></Relationships>
</file>

<file path=ppt/activeX/_rels/activeX12.xml.rels><?xml version="1.0" encoding="UTF-8" standalone="yes"?>
<Relationships xmlns="http://schemas.openxmlformats.org/package/2006/relationships"><Relationship Id="rId1" Type="http://schemas.microsoft.com/office/2006/relationships/activeXControlBinary" Target="activeX11.bin"/></Relationships>
</file>

<file path=ppt/activeX/_rels/activeX13.xml.rels><?xml version="1.0" encoding="UTF-8" standalone="yes"?>
<Relationships xmlns="http://schemas.openxmlformats.org/package/2006/relationships"><Relationship Id="rId1" Type="http://schemas.microsoft.com/office/2006/relationships/activeXControlBinary" Target="activeX12.bin"/></Relationships>
</file>

<file path=ppt/activeX/_rels/activeX14.xml.rels><?xml version="1.0" encoding="UTF-8" standalone="yes"?>
<Relationships xmlns="http://schemas.openxmlformats.org/package/2006/relationships"><Relationship Id="rId1" Type="http://schemas.microsoft.com/office/2006/relationships/activeXControlBinary" Target="activeX13.bin"/></Relationships>
</file>

<file path=ppt/activeX/_rels/activeX15.xml.rels><?xml version="1.0" encoding="UTF-8" standalone="yes"?>
<Relationships xmlns="http://schemas.openxmlformats.org/package/2006/relationships"><Relationship Id="rId1" Type="http://schemas.microsoft.com/office/2006/relationships/activeXControlBinary" Target="activeX14.bin"/></Relationships>
</file>

<file path=ppt/activeX/_rels/activeX16.xml.rels><?xml version="1.0" encoding="UTF-8" standalone="yes"?>
<Relationships xmlns="http://schemas.openxmlformats.org/package/2006/relationships"><Relationship Id="rId1" Type="http://schemas.microsoft.com/office/2006/relationships/activeXControlBinary" Target="activeX15.bin"/></Relationships>
</file>

<file path=ppt/activeX/_rels/activeX17.xml.rels><?xml version="1.0" encoding="UTF-8" standalone="yes"?>
<Relationships xmlns="http://schemas.openxmlformats.org/package/2006/relationships"><Relationship Id="rId1" Type="http://schemas.microsoft.com/office/2006/relationships/activeXControlBinary" Target="activeX16.bin"/></Relationships>
</file>

<file path=ppt/activeX/_rels/activeX18.xml.rels><?xml version="1.0" encoding="UTF-8" standalone="yes"?>
<Relationships xmlns="http://schemas.openxmlformats.org/package/2006/relationships"><Relationship Id="rId1" Type="http://schemas.microsoft.com/office/2006/relationships/activeXControlBinary" Target="activeX17.bin"/></Relationships>
</file>

<file path=ppt/activeX/_rels/activeX19.xml.rels><?xml version="1.0" encoding="UTF-8" standalone="yes"?>
<Relationships xmlns="http://schemas.openxmlformats.org/package/2006/relationships"><Relationship Id="rId1" Type="http://schemas.microsoft.com/office/2006/relationships/activeXControlBinary" Target="activeX18.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19.bin"/></Relationships>
</file>

<file path=ppt/activeX/_rels/activeX21.xml.rels><?xml version="1.0" encoding="UTF-8" standalone="yes"?>
<Relationships xmlns="http://schemas.openxmlformats.org/package/2006/relationships"><Relationship Id="rId1" Type="http://schemas.microsoft.com/office/2006/relationships/activeXControlBinary" Target="activeX20.bin"/></Relationships>
</file>

<file path=ppt/activeX/_rels/activeX22.xml.rels><?xml version="1.0" encoding="UTF-8" standalone="yes"?>
<Relationships xmlns="http://schemas.openxmlformats.org/package/2006/relationships"><Relationship Id="rId1" Type="http://schemas.microsoft.com/office/2006/relationships/activeXControlBinary" Target="activeX21.bin"/></Relationships>
</file>

<file path=ppt/activeX/_rels/activeX23.xml.rels><?xml version="1.0" encoding="UTF-8" standalone="yes"?>
<Relationships xmlns="http://schemas.openxmlformats.org/package/2006/relationships"><Relationship Id="rId1" Type="http://schemas.microsoft.com/office/2006/relationships/activeXControlBinary" Target="activeX22.bin"/></Relationships>
</file>

<file path=ppt/activeX/_rels/activeX24.xml.rels><?xml version="1.0" encoding="UTF-8" standalone="yes"?>
<Relationships xmlns="http://schemas.openxmlformats.org/package/2006/relationships"><Relationship Id="rId1" Type="http://schemas.microsoft.com/office/2006/relationships/activeXControlBinary" Target="activeX23.bin"/></Relationships>
</file>

<file path=ppt/activeX/_rels/activeX25.xml.rels><?xml version="1.0" encoding="UTF-8" standalone="yes"?>
<Relationships xmlns="http://schemas.openxmlformats.org/package/2006/relationships"><Relationship Id="rId1" Type="http://schemas.microsoft.com/office/2006/relationships/activeXControlBinary" Target="activeX24.bin"/></Relationships>
</file>

<file path=ppt/activeX/_rels/activeX26.xml.rels><?xml version="1.0" encoding="UTF-8" standalone="yes"?>
<Relationships xmlns="http://schemas.openxmlformats.org/package/2006/relationships"><Relationship Id="rId1" Type="http://schemas.microsoft.com/office/2006/relationships/activeXControlBinary" Target="activeX25.bin"/></Relationships>
</file>

<file path=ppt/activeX/_rels/activeX27.xml.rels><?xml version="1.0" encoding="UTF-8" standalone="yes"?>
<Relationships xmlns="http://schemas.openxmlformats.org/package/2006/relationships"><Relationship Id="rId1" Type="http://schemas.microsoft.com/office/2006/relationships/activeXControlBinary" Target="activeX26.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8BD21D50-EC42-11CE-9E0D-00AA006002F3}" ax:persistence="persistStorage" r:id="rId1"/>
</file>

<file path=ppt/activeX/activeX10.xml><?xml version="1.0" encoding="utf-8"?>
<ax:ocx xmlns:ax="http://schemas.microsoft.com/office/2006/activeX" xmlns:r="http://schemas.openxmlformats.org/officeDocument/2006/relationships" ax:classid="{8BD21D50-EC42-11CE-9E0D-00AA006002F3}" ax:persistence="persistStorage" r:id="rId1"/>
</file>

<file path=ppt/activeX/activeX11.xml><?xml version="1.0" encoding="utf-8"?>
<ax:ocx xmlns:ax="http://schemas.microsoft.com/office/2006/activeX" xmlns:r="http://schemas.openxmlformats.org/officeDocument/2006/relationships" ax:classid="{8BD21D50-EC42-11CE-9E0D-00AA006002F3}" ax:persistence="persistStorage" r:id="rId1"/>
</file>

<file path=ppt/activeX/activeX12.xml><?xml version="1.0" encoding="utf-8"?>
<ax:ocx xmlns:ax="http://schemas.microsoft.com/office/2006/activeX" xmlns:r="http://schemas.openxmlformats.org/officeDocument/2006/relationships" ax:classid="{8BD21D50-EC42-11CE-9E0D-00AA006002F3}" ax:persistence="persistStorage" r:id="rId1"/>
</file>

<file path=ppt/activeX/activeX13.xml><?xml version="1.0" encoding="utf-8"?>
<ax:ocx xmlns:ax="http://schemas.microsoft.com/office/2006/activeX" xmlns:r="http://schemas.openxmlformats.org/officeDocument/2006/relationships" ax:classid="{8BD21D50-EC42-11CE-9E0D-00AA006002F3}" ax:persistence="persistStorage" r:id="rId1"/>
</file>

<file path=ppt/activeX/activeX14.xml><?xml version="1.0" encoding="utf-8"?>
<ax:ocx xmlns:ax="http://schemas.microsoft.com/office/2006/activeX" xmlns:r="http://schemas.openxmlformats.org/officeDocument/2006/relationships" ax:classid="{8BD21D50-EC42-11CE-9E0D-00AA006002F3}" ax:persistence="persistStorage" r:id="rId1"/>
</file>

<file path=ppt/activeX/activeX15.xml><?xml version="1.0" encoding="utf-8"?>
<ax:ocx xmlns:ax="http://schemas.microsoft.com/office/2006/activeX" xmlns:r="http://schemas.openxmlformats.org/officeDocument/2006/relationships" ax:classid="{8BD21D50-EC42-11CE-9E0D-00AA006002F3}" ax:persistence="persistStorage" r:id="rId1"/>
</file>

<file path=ppt/activeX/activeX16.xml><?xml version="1.0" encoding="utf-8"?>
<ax:ocx xmlns:ax="http://schemas.microsoft.com/office/2006/activeX" xmlns:r="http://schemas.openxmlformats.org/officeDocument/2006/relationships" ax:classid="{8BD21D50-EC42-11CE-9E0D-00AA006002F3}" ax:persistence="persistStorage" r:id="rId1"/>
</file>

<file path=ppt/activeX/activeX17.xml><?xml version="1.0" encoding="utf-8"?>
<ax:ocx xmlns:ax="http://schemas.microsoft.com/office/2006/activeX" xmlns:r="http://schemas.openxmlformats.org/officeDocument/2006/relationships" ax:classid="{8BD21D50-EC42-11CE-9E0D-00AA006002F3}" ax:persistence="persistStorage" r:id="rId1"/>
</file>

<file path=ppt/activeX/activeX18.xml><?xml version="1.0" encoding="utf-8"?>
<ax:ocx xmlns:ax="http://schemas.microsoft.com/office/2006/activeX" xmlns:r="http://schemas.openxmlformats.org/officeDocument/2006/relationships" ax:classid="{8BD21D50-EC42-11CE-9E0D-00AA006002F3}" ax:persistence="persistStorage" r:id="rId1"/>
</file>

<file path=ppt/activeX/activeX19.xml><?xml version="1.0" encoding="utf-8"?>
<ax:ocx xmlns:ax="http://schemas.microsoft.com/office/2006/activeX" xmlns:r="http://schemas.openxmlformats.org/officeDocument/2006/relationships" ax:classid="{8BD21D50-EC42-11CE-9E0D-00AA006002F3}" ax:persistence="persistStorage" r:id="rId1"/>
</file>

<file path=ppt/activeX/activeX2.xml><?xml version="1.0" encoding="utf-8"?>
<ax:ocx xmlns:ax="http://schemas.microsoft.com/office/2006/activeX" xmlns:r="http://schemas.openxmlformats.org/officeDocument/2006/relationships" ax:classid="{8BD21D50-EC42-11CE-9E0D-00AA006002F3}" ax:persistence="persistStorage" r:id="rId1"/>
</file>

<file path=ppt/activeX/activeX20.xml><?xml version="1.0" encoding="utf-8"?>
<ax:ocx xmlns:ax="http://schemas.microsoft.com/office/2006/activeX" xmlns:r="http://schemas.openxmlformats.org/officeDocument/2006/relationships" ax:classid="{8BD21D50-EC42-11CE-9E0D-00AA006002F3}" ax:persistence="persistStorage" r:id="rId1"/>
</file>

<file path=ppt/activeX/activeX21.xml><?xml version="1.0" encoding="utf-8"?>
<ax:ocx xmlns:ax="http://schemas.microsoft.com/office/2006/activeX" xmlns:r="http://schemas.openxmlformats.org/officeDocument/2006/relationships" ax:classid="{8BD21D50-EC42-11CE-9E0D-00AA006002F3}" ax:persistence="persistStorage" r:id="rId1"/>
</file>

<file path=ppt/activeX/activeX22.xml><?xml version="1.0" encoding="utf-8"?>
<ax:ocx xmlns:ax="http://schemas.microsoft.com/office/2006/activeX" xmlns:r="http://schemas.openxmlformats.org/officeDocument/2006/relationships" ax:classid="{D7053240-CE69-11CD-A777-00DD01143C57}" ax:persistence="persistStorage" r:id="rId1"/>
</file>

<file path=ppt/activeX/activeX23.xml><?xml version="1.0" encoding="utf-8"?>
<ax:ocx xmlns:ax="http://schemas.microsoft.com/office/2006/activeX" xmlns:r="http://schemas.openxmlformats.org/officeDocument/2006/relationships" ax:classid="{D7053240-CE69-11CD-A777-00DD01143C57}" ax:persistence="persistStorage" r:id="rId1"/>
</file>

<file path=ppt/activeX/activeX24.xml><?xml version="1.0" encoding="utf-8"?>
<ax:ocx xmlns:ax="http://schemas.microsoft.com/office/2006/activeX" xmlns:r="http://schemas.openxmlformats.org/officeDocument/2006/relationships" ax:classid="{8BD21D50-EC42-11CE-9E0D-00AA006002F3}" ax:persistence="persistStorage" r:id="rId1"/>
</file>

<file path=ppt/activeX/activeX25.xml><?xml version="1.0" encoding="utf-8"?>
<ax:ocx xmlns:ax="http://schemas.microsoft.com/office/2006/activeX" xmlns:r="http://schemas.openxmlformats.org/officeDocument/2006/relationships" ax:classid="{8BD21D50-EC42-11CE-9E0D-00AA006002F3}" ax:persistence="persistStorage" r:id="rId1"/>
</file>

<file path=ppt/activeX/activeX26.xml><?xml version="1.0" encoding="utf-8"?>
<ax:ocx xmlns:ax="http://schemas.microsoft.com/office/2006/activeX" xmlns:r="http://schemas.openxmlformats.org/officeDocument/2006/relationships" ax:classid="{8BD21D50-EC42-11CE-9E0D-00AA006002F3}" ax:persistence="persistStorage" r:id="rId1"/>
</file>

<file path=ppt/activeX/activeX27.xml><?xml version="1.0" encoding="utf-8"?>
<ax:ocx xmlns:ax="http://schemas.microsoft.com/office/2006/activeX" xmlns:r="http://schemas.openxmlformats.org/officeDocument/2006/relationships" ax:classid="{D7053240-CE69-11CD-A777-00DD01143C57}" ax:persistence="persistStorage" r:id="rId1"/>
</file>

<file path=ppt/activeX/activeX28.xml><?xml version="1.0" encoding="utf-8"?>
<ax:ocx xmlns:ax="http://schemas.microsoft.com/office/2006/activeX" xmlns:r="http://schemas.openxmlformats.org/officeDocument/2006/relationships" ax:classid="{6BF52A52-394A-11D3-B153-00C04F79FAA6}" ax:persistence="persistPropertyBag">
  <ax:ocxPr ax:name="URL" ax:value=""/>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6482"/>
  <ax:ocxPr ax:name="_cy" ax:value="6350"/>
</ax:ocx>
</file>

<file path=ppt/activeX/activeX3.xml><?xml version="1.0" encoding="utf-8"?>
<ax:ocx xmlns:ax="http://schemas.microsoft.com/office/2006/activeX" xmlns:r="http://schemas.openxmlformats.org/officeDocument/2006/relationships" ax:classid="{8BD21D50-EC42-11CE-9E0D-00AA006002F3}" ax:persistence="persistStorage" r:id="rId1"/>
</file>

<file path=ppt/activeX/activeX4.xml><?xml version="1.0" encoding="utf-8"?>
<ax:ocx xmlns:ax="http://schemas.microsoft.com/office/2006/activeX" xmlns:r="http://schemas.openxmlformats.org/officeDocument/2006/relationships" ax:classid="{D7053240-CE69-11CD-A777-00DD01143C57}" ax:persistence="persistStorage" r:id="rId1"/>
</file>

<file path=ppt/activeX/activeX5.xml><?xml version="1.0" encoding="utf-8"?>
<ax:ocx xmlns:ax="http://schemas.microsoft.com/office/2006/activeX" xmlns:r="http://schemas.openxmlformats.org/officeDocument/2006/relationships" ax:classid="{8BD21D50-EC42-11CE-9E0D-00AA006002F3}" ax:persistence="persistStorage" r:id="rId1"/>
</file>

<file path=ppt/activeX/activeX6.xml><?xml version="1.0" encoding="utf-8"?>
<ax:ocx xmlns:ax="http://schemas.microsoft.com/office/2006/activeX" xmlns:r="http://schemas.openxmlformats.org/officeDocument/2006/relationships" ax:classid="{D7053240-CE69-11CD-A777-00DD01143C57}" ax:persistence="persistStorage" r:id="rId1"/>
</file>

<file path=ppt/activeX/activeX7.xml><?xml version="1.0" encoding="utf-8"?>
<ax:ocx xmlns:ax="http://schemas.microsoft.com/office/2006/activeX" xmlns:r="http://schemas.openxmlformats.org/officeDocument/2006/relationships" ax:classid="{D7053240-CE69-11CD-A777-00DD01143C57}" ax:persistence="persistStorage" r:id="rId1"/>
</file>

<file path=ppt/activeX/activeX8.xml><?xml version="1.0" encoding="utf-8"?>
<ax:ocx xmlns:ax="http://schemas.microsoft.com/office/2006/activeX" xmlns:r="http://schemas.openxmlformats.org/officeDocument/2006/relationships" ax:classid="{D7053240-CE69-11CD-A777-00DD01143C57}" ax:persistence="persistStorage" r:id="rId1"/>
</file>

<file path=ppt/activeX/activeX9.xml><?xml version="1.0" encoding="utf-8"?>
<ax:ocx xmlns:ax="http://schemas.microsoft.com/office/2006/activeX" xmlns:r="http://schemas.openxmlformats.org/officeDocument/2006/relationships" ax:classid="{6BF52A52-394A-11D3-B153-00C04F79FAA6}" ax:persistence="persistPropertyBag">
  <ax:ocxPr ax:name="URL" ax:value=""/>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6482"/>
  <ax:ocxPr ax:name="_cy" ax:value="6350"/>
</ax:ocx>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03213-C597-4630-9DC7-B56C45571A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DO"/>
        </a:p>
      </dgm:t>
    </dgm:pt>
    <dgm:pt modelId="{59FC6DDD-5C0F-4F39-8C84-6C6DAE86DB37}">
      <dgm:prSet>
        <dgm:style>
          <a:lnRef idx="1">
            <a:schemeClr val="dk1"/>
          </a:lnRef>
          <a:fillRef idx="2">
            <a:schemeClr val="dk1"/>
          </a:fillRef>
          <a:effectRef idx="1">
            <a:schemeClr val="dk1"/>
          </a:effectRef>
          <a:fontRef idx="minor">
            <a:schemeClr val="dk1"/>
          </a:fontRef>
        </dgm:style>
      </dgm:prSet>
      <dgm:spPr/>
      <dgm:t>
        <a:bodyPr/>
        <a:lstStyle/>
        <a:p>
          <a:pPr rtl="0"/>
          <a:r>
            <a:rPr lang="en-US" dirty="0" smtClean="0"/>
            <a:t>Questions</a:t>
          </a:r>
          <a:r>
            <a:rPr lang="es-DO" dirty="0" smtClean="0"/>
            <a:t>?????</a:t>
          </a:r>
          <a:endParaRPr lang="es-DO" dirty="0"/>
        </a:p>
      </dgm:t>
    </dgm:pt>
    <dgm:pt modelId="{B931C282-1815-4E47-AFAC-62A5C5F5B5ED}" type="parTrans" cxnId="{AEE0A92C-3E11-4CAC-9B49-A0D9D34A59CC}">
      <dgm:prSet/>
      <dgm:spPr/>
      <dgm:t>
        <a:bodyPr/>
        <a:lstStyle/>
        <a:p>
          <a:endParaRPr lang="es-DO"/>
        </a:p>
      </dgm:t>
    </dgm:pt>
    <dgm:pt modelId="{0D28DC0A-5989-407D-9925-57CC389B782E}" type="sibTrans" cxnId="{AEE0A92C-3E11-4CAC-9B49-A0D9D34A59CC}">
      <dgm:prSet/>
      <dgm:spPr/>
      <dgm:t>
        <a:bodyPr/>
        <a:lstStyle/>
        <a:p>
          <a:endParaRPr lang="es-DO"/>
        </a:p>
      </dgm:t>
    </dgm:pt>
    <dgm:pt modelId="{16E46828-FF73-4A4D-A470-ED19942F8B37}" type="pres">
      <dgm:prSet presAssocID="{FCF03213-C597-4630-9DC7-B56C45571AD4}" presName="linear" presStyleCnt="0">
        <dgm:presLayoutVars>
          <dgm:animLvl val="lvl"/>
          <dgm:resizeHandles val="exact"/>
        </dgm:presLayoutVars>
      </dgm:prSet>
      <dgm:spPr/>
      <dgm:t>
        <a:bodyPr/>
        <a:lstStyle/>
        <a:p>
          <a:endParaRPr lang="es-DO"/>
        </a:p>
      </dgm:t>
    </dgm:pt>
    <dgm:pt modelId="{A1A7C026-7A11-4FB1-8DDA-515180C5F5B8}" type="pres">
      <dgm:prSet presAssocID="{59FC6DDD-5C0F-4F39-8C84-6C6DAE86DB37}" presName="parentText" presStyleLbl="node1" presStyleIdx="0" presStyleCnt="1" custLinFactNeighborY="-19216">
        <dgm:presLayoutVars>
          <dgm:chMax val="0"/>
          <dgm:bulletEnabled val="1"/>
        </dgm:presLayoutVars>
      </dgm:prSet>
      <dgm:spPr>
        <a:prstGeom prst="round2SameRect">
          <a:avLst/>
        </a:prstGeom>
      </dgm:spPr>
      <dgm:t>
        <a:bodyPr/>
        <a:lstStyle/>
        <a:p>
          <a:endParaRPr lang="es-DO"/>
        </a:p>
      </dgm:t>
    </dgm:pt>
  </dgm:ptLst>
  <dgm:cxnLst>
    <dgm:cxn modelId="{B412002B-C823-4156-96F1-DA07414ED510}" type="presOf" srcId="{59FC6DDD-5C0F-4F39-8C84-6C6DAE86DB37}" destId="{A1A7C026-7A11-4FB1-8DDA-515180C5F5B8}" srcOrd="0" destOrd="0" presId="urn:microsoft.com/office/officeart/2005/8/layout/vList2"/>
    <dgm:cxn modelId="{3961C0DF-5F4B-474C-8323-C323D4F34953}" type="presOf" srcId="{FCF03213-C597-4630-9DC7-B56C45571AD4}" destId="{16E46828-FF73-4A4D-A470-ED19942F8B37}" srcOrd="0" destOrd="0" presId="urn:microsoft.com/office/officeart/2005/8/layout/vList2"/>
    <dgm:cxn modelId="{AEE0A92C-3E11-4CAC-9B49-A0D9D34A59CC}" srcId="{FCF03213-C597-4630-9DC7-B56C45571AD4}" destId="{59FC6DDD-5C0F-4F39-8C84-6C6DAE86DB37}" srcOrd="0" destOrd="0" parTransId="{B931C282-1815-4E47-AFAC-62A5C5F5B5ED}" sibTransId="{0D28DC0A-5989-407D-9925-57CC389B782E}"/>
    <dgm:cxn modelId="{A38B7896-79AB-4808-947F-11429D3523AF}" type="presParOf" srcId="{16E46828-FF73-4A4D-A470-ED19942F8B37}" destId="{A1A7C026-7A11-4FB1-8DDA-515180C5F5B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1437A-4F09-419D-97EA-12CDFB757B3D}" type="datetimeFigureOut">
              <a:rPr lang="es-DO" smtClean="0"/>
              <a:pPr/>
              <a:t>26/08/2009</a:t>
            </a:fld>
            <a:endParaRPr lang="es-D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BC824-75E5-4061-BB50-DC284996010E}" type="slidenum">
              <a:rPr lang="es-DO" smtClean="0"/>
              <a:pPr/>
              <a:t>‹#›</a:t>
            </a:fld>
            <a:endParaRPr lang="es-D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noProof="0" dirty="0"/>
          </a:p>
        </p:txBody>
      </p:sp>
      <p:sp>
        <p:nvSpPr>
          <p:cNvPr id="4" name="Slide Number Placeholder 3"/>
          <p:cNvSpPr>
            <a:spLocks noGrp="1"/>
          </p:cNvSpPr>
          <p:nvPr>
            <p:ph type="sldNum" sz="quarter" idx="10"/>
          </p:nvPr>
        </p:nvSpPr>
        <p:spPr/>
        <p:txBody>
          <a:bodyPr/>
          <a:lstStyle/>
          <a:p>
            <a:fld id="{2B6BC824-75E5-4061-BB50-DC284996010E}" type="slidenum">
              <a:rPr lang="es-DO" smtClean="0"/>
              <a:pPr/>
              <a:t>6</a:t>
            </a:fld>
            <a:endParaRPr lang="es-D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DO" dirty="0"/>
          </a:p>
        </p:txBody>
      </p:sp>
      <p:sp>
        <p:nvSpPr>
          <p:cNvPr id="4" name="Slide Number Placeholder 3"/>
          <p:cNvSpPr>
            <a:spLocks noGrp="1"/>
          </p:cNvSpPr>
          <p:nvPr>
            <p:ph type="sldNum" sz="quarter" idx="10"/>
          </p:nvPr>
        </p:nvSpPr>
        <p:spPr/>
        <p:txBody>
          <a:bodyPr/>
          <a:lstStyle/>
          <a:p>
            <a:fld id="{2B6BC824-75E5-4061-BB50-DC284996010E}" type="slidenum">
              <a:rPr lang="es-DO" smtClean="0"/>
              <a:pPr/>
              <a:t>8</a:t>
            </a:fld>
            <a:endParaRPr lang="es-D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58372" name="Slide Number Placeholder 3"/>
          <p:cNvSpPr>
            <a:spLocks noGrp="1"/>
          </p:cNvSpPr>
          <p:nvPr>
            <p:ph type="sldNum" sz="quarter" idx="5"/>
          </p:nvPr>
        </p:nvSpPr>
        <p:spPr bwMode="auto">
          <a:noFill/>
          <a:ln>
            <a:miter lim="800000"/>
            <a:headEnd/>
            <a:tailEnd/>
          </a:ln>
        </p:spPr>
        <p:txBody>
          <a:bodyPr/>
          <a:lstStyle/>
          <a:p>
            <a:fld id="{9510641D-E25E-47B7-8C9A-CF1EC527A014}" type="slidenum">
              <a:rPr lang="en-US" altLang="zh-CN" smtClean="0"/>
              <a:pPr/>
              <a:t>16</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624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08F062F-F999-40FD-8A6B-23E4C5650BDE}" type="slidenum">
              <a:rPr lang="en-US" altLang="zh-CN" sz="1200"/>
              <a:pPr algn="r"/>
              <a:t>17</a:t>
            </a:fld>
            <a:endParaRPr lang="en-US" altLang="zh-C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768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29B4C58-16CF-43DB-8947-605DC3BC6132}" type="slidenum">
              <a:rPr lang="en-US" altLang="zh-CN" sz="1200"/>
              <a:pPr algn="r"/>
              <a:t>18</a:t>
            </a:fld>
            <a:endParaRPr lang="en-US" altLang="zh-CN"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829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E64207E-8535-43BD-A3C2-471C314CA16B}" type="slidenum">
              <a:rPr lang="en-US" altLang="zh-CN" sz="1200"/>
              <a:pPr algn="r"/>
              <a:t>19</a:t>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972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5DFD159-1B2F-436B-8C5D-BB500F71C958}" type="slidenum">
              <a:rPr lang="en-US" altLang="zh-CN" sz="1200"/>
              <a:pPr algn="r"/>
              <a:t>20</a:t>
            </a:fld>
            <a:endParaRPr lang="en-US" altLang="zh-CN"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1034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B573362-162C-4A3F-9DE1-11C70978FE02}" type="slidenum">
              <a:rPr lang="en-US" altLang="zh-CN" sz="1200"/>
              <a:pPr algn="r"/>
              <a:t>21</a:t>
            </a:fld>
            <a:endParaRPr lang="en-US" altLang="zh-CN"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b="1" smtClean="0">
                <a:sym typeface="Wingdings" pitchFamily="2" charset="2"/>
              </a:rPr>
              <a:t>There will be Four videos containing each of the following tailgating treatments will be displayed next and please choose the one you preferred. They are painted dots, painted arrows, neon panels, and painted bars.</a:t>
            </a:r>
            <a:endParaRPr lang="zh-CN" altLang="zh-CN" smtClean="0"/>
          </a:p>
        </p:txBody>
      </p:sp>
      <p:sp>
        <p:nvSpPr>
          <p:cNvPr id="57348" name="Slide Number Placeholder 3"/>
          <p:cNvSpPr>
            <a:spLocks noGrp="1"/>
          </p:cNvSpPr>
          <p:nvPr>
            <p:ph type="sldNum" sz="quarter" idx="5"/>
          </p:nvPr>
        </p:nvSpPr>
        <p:spPr bwMode="auto">
          <a:noFill/>
          <a:ln>
            <a:miter lim="800000"/>
            <a:headEnd/>
            <a:tailEnd/>
          </a:ln>
        </p:spPr>
        <p:txBody>
          <a:bodyPr/>
          <a:lstStyle/>
          <a:p>
            <a:fld id="{C9ACB53B-EF09-45E8-973B-55E333BD4BC5}" type="slidenum">
              <a:rPr lang="en-US" altLang="zh-CN"/>
              <a:pPr/>
              <a:t>22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F31472A-D0E9-4F47-B59B-E795CAA7A492}" type="datetimeFigureOut">
              <a:rPr lang="es-DO" smtClean="0"/>
              <a:pPr/>
              <a:t>26/08/2009</a:t>
            </a:fld>
            <a:endParaRPr lang="es-DO"/>
          </a:p>
        </p:txBody>
      </p:sp>
      <p:sp>
        <p:nvSpPr>
          <p:cNvPr id="17" name="Footer Placeholder 16"/>
          <p:cNvSpPr>
            <a:spLocks noGrp="1"/>
          </p:cNvSpPr>
          <p:nvPr>
            <p:ph type="ftr" sz="quarter" idx="11"/>
          </p:nvPr>
        </p:nvSpPr>
        <p:spPr/>
        <p:txBody>
          <a:bodyPr/>
          <a:lstStyle/>
          <a:p>
            <a:endParaRPr lang="es-DO"/>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3CACEF-5B45-4A52-BDB1-5268A76F0F23}" type="slidenum">
              <a:rPr lang="es-DO" smtClean="0"/>
              <a:pPr/>
              <a:t>‹#›</a:t>
            </a:fld>
            <a:endParaRPr lang="es-DO"/>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1472A-D0E9-4F47-B59B-E795CAA7A492}" type="datetimeFigureOut">
              <a:rPr lang="es-DO" smtClean="0"/>
              <a:pPr/>
              <a:t>26/08/2009</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273CACEF-5B45-4A52-BDB1-5268A76F0F23}" type="slidenum">
              <a:rPr lang="es-DO" smtClean="0"/>
              <a:pPr/>
              <a:t>‹#›</a:t>
            </a:fld>
            <a:endParaRPr lang="es-DO"/>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73CACEF-5B45-4A52-BDB1-5268A76F0F23}" type="slidenum">
              <a:rPr lang="es-DO" smtClean="0"/>
              <a:pPr/>
              <a:t>‹#›</a:t>
            </a:fld>
            <a:endParaRPr lang="es-DO"/>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1472A-D0E9-4F47-B59B-E795CAA7A492}" type="datetimeFigureOut">
              <a:rPr lang="es-DO" smtClean="0"/>
              <a:pPr/>
              <a:t>26/08/2009</a:t>
            </a:fld>
            <a:endParaRPr lang="es-DO"/>
          </a:p>
        </p:txBody>
      </p:sp>
      <p:sp>
        <p:nvSpPr>
          <p:cNvPr id="5" name="Footer Placeholder 4"/>
          <p:cNvSpPr>
            <a:spLocks noGrp="1"/>
          </p:cNvSpPr>
          <p:nvPr>
            <p:ph type="ftr" sz="quarter" idx="11"/>
          </p:nvPr>
        </p:nvSpPr>
        <p:spPr/>
        <p:txBody>
          <a:bodyPr/>
          <a:lstStyle/>
          <a:p>
            <a:endParaRPr lang="es-DO"/>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F31472A-D0E9-4F47-B59B-E795CAA7A492}" type="datetimeFigureOut">
              <a:rPr lang="es-DO" smtClean="0"/>
              <a:pPr/>
              <a:t>26/08/2009</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a:xfrm>
            <a:off x="4361688" y="1026372"/>
            <a:ext cx="457200" cy="441325"/>
          </a:xfrm>
        </p:spPr>
        <p:txBody>
          <a:bodyPr/>
          <a:lstStyle/>
          <a:p>
            <a:fld id="{273CACEF-5B45-4A52-BDB1-5268A76F0F23}" type="slidenum">
              <a:rPr lang="es-DO" smtClean="0"/>
              <a:pPr/>
              <a:t>‹#›</a:t>
            </a:fld>
            <a:endParaRPr lang="es-DO"/>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s-DO"/>
          </a:p>
        </p:txBody>
      </p:sp>
      <p:sp>
        <p:nvSpPr>
          <p:cNvPr id="4" name="Date Placeholder 3"/>
          <p:cNvSpPr>
            <a:spLocks noGrp="1"/>
          </p:cNvSpPr>
          <p:nvPr>
            <p:ph type="dt" sz="half" idx="10"/>
          </p:nvPr>
        </p:nvSpPr>
        <p:spPr/>
        <p:txBody>
          <a:bodyPr/>
          <a:lstStyle/>
          <a:p>
            <a:fld id="{0F31472A-D0E9-4F47-B59B-E795CAA7A492}" type="datetimeFigureOut">
              <a:rPr lang="es-DO" smtClean="0"/>
              <a:pPr/>
              <a:t>26/08/2009</a:t>
            </a:fld>
            <a:endParaRPr lang="es-DO"/>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3CACEF-5B45-4A52-BDB1-5268A76F0F23}" type="slidenum">
              <a:rPr lang="es-DO" smtClean="0"/>
              <a:pPr/>
              <a:t>‹#›</a:t>
            </a:fld>
            <a:endParaRPr lang="es-DO"/>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F31472A-D0E9-4F47-B59B-E795CAA7A492}" type="datetimeFigureOut">
              <a:rPr lang="es-DO" smtClean="0"/>
              <a:pPr/>
              <a:t>26/08/2009</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273CACEF-5B45-4A52-BDB1-5268A76F0F23}" type="slidenum">
              <a:rPr lang="es-DO" smtClean="0"/>
              <a:pPr/>
              <a:t>‹#›</a:t>
            </a:fld>
            <a:endParaRPr lang="es-DO"/>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F31472A-D0E9-4F47-B59B-E795CAA7A492}" type="datetimeFigureOut">
              <a:rPr lang="es-DO" smtClean="0"/>
              <a:pPr/>
              <a:t>26/08/2009</a:t>
            </a:fld>
            <a:endParaRPr lang="es-DO"/>
          </a:p>
        </p:txBody>
      </p:sp>
      <p:sp>
        <p:nvSpPr>
          <p:cNvPr id="8" name="Footer Placeholder 7"/>
          <p:cNvSpPr>
            <a:spLocks noGrp="1"/>
          </p:cNvSpPr>
          <p:nvPr>
            <p:ph type="ftr" sz="quarter" idx="11"/>
          </p:nvPr>
        </p:nvSpPr>
        <p:spPr>
          <a:xfrm>
            <a:off x="304800" y="6409944"/>
            <a:ext cx="3581400" cy="365760"/>
          </a:xfrm>
        </p:spPr>
        <p:txBody>
          <a:bodyPr/>
          <a:lstStyle/>
          <a:p>
            <a:endParaRPr lang="es-DO"/>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73CACEF-5B45-4A52-BDB1-5268A76F0F23}" type="slidenum">
              <a:rPr lang="es-DO" smtClean="0"/>
              <a:pPr/>
              <a:t>‹#›</a:t>
            </a:fld>
            <a:endParaRPr lang="es-DO"/>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31472A-D0E9-4F47-B59B-E795CAA7A492}" type="datetimeFigureOut">
              <a:rPr lang="es-DO" smtClean="0"/>
              <a:pPr/>
              <a:t>26/08/2009</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a:xfrm>
            <a:off x="4343400" y="1036020"/>
            <a:ext cx="457200" cy="441325"/>
          </a:xfrm>
        </p:spPr>
        <p:txBody>
          <a:bodyPr/>
          <a:lstStyle/>
          <a:p>
            <a:fld id="{273CACEF-5B45-4A52-BDB1-5268A76F0F23}" type="slidenum">
              <a:rPr lang="es-DO" smtClean="0"/>
              <a:pPr/>
              <a:t>‹#›</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F31472A-D0E9-4F47-B59B-E795CAA7A492}" type="datetimeFigureOut">
              <a:rPr lang="es-DO" smtClean="0"/>
              <a:pPr/>
              <a:t>26/08/2009</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73CACEF-5B45-4A52-BDB1-5268A76F0F23}" type="slidenum">
              <a:rPr lang="es-DO" smtClean="0"/>
              <a:pPr/>
              <a:t>‹#›</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73CACEF-5B45-4A52-BDB1-5268A76F0F23}" type="slidenum">
              <a:rPr lang="es-DO" smtClean="0"/>
              <a:pPr/>
              <a:t>‹#›</a:t>
            </a:fld>
            <a:endParaRPr lang="es-DO"/>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F31472A-D0E9-4F47-B59B-E795CAA7A492}" type="datetimeFigureOut">
              <a:rPr lang="es-DO" smtClean="0"/>
              <a:pPr/>
              <a:t>26/08/2009</a:t>
            </a:fld>
            <a:endParaRPr lang="es-DO"/>
          </a:p>
        </p:txBody>
      </p:sp>
      <p:sp>
        <p:nvSpPr>
          <p:cNvPr id="6" name="Footer Placeholder 5"/>
          <p:cNvSpPr>
            <a:spLocks noGrp="1"/>
          </p:cNvSpPr>
          <p:nvPr>
            <p:ph type="ftr" sz="quarter" idx="11"/>
          </p:nvPr>
        </p:nvSpPr>
        <p:spPr>
          <a:xfrm>
            <a:off x="301752" y="6410848"/>
            <a:ext cx="3383280" cy="365760"/>
          </a:xfrm>
        </p:spPr>
        <p:txBody>
          <a:bodyPr/>
          <a:lstStyle/>
          <a:p>
            <a:endParaRPr lang="es-D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73CACEF-5B45-4A52-BDB1-5268A76F0F23}" type="slidenum">
              <a:rPr lang="es-DO" smtClean="0"/>
              <a:pPr/>
              <a:t>‹#›</a:t>
            </a:fld>
            <a:endParaRPr lang="es-DO"/>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F31472A-D0E9-4F47-B59B-E795CAA7A492}" type="datetimeFigureOut">
              <a:rPr lang="es-DO" smtClean="0"/>
              <a:pPr/>
              <a:t>26/08/2009</a:t>
            </a:fld>
            <a:endParaRPr lang="es-DO"/>
          </a:p>
        </p:txBody>
      </p:sp>
      <p:sp>
        <p:nvSpPr>
          <p:cNvPr id="6" name="Footer Placeholder 5"/>
          <p:cNvSpPr>
            <a:spLocks noGrp="1"/>
          </p:cNvSpPr>
          <p:nvPr>
            <p:ph type="ftr" sz="quarter" idx="11"/>
          </p:nvPr>
        </p:nvSpPr>
        <p:spPr>
          <a:xfrm>
            <a:off x="301752" y="6410848"/>
            <a:ext cx="3584448" cy="365760"/>
          </a:xfrm>
        </p:spPr>
        <p:txBody>
          <a:bodyPr/>
          <a:lstStyle/>
          <a:p>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F31472A-D0E9-4F47-B59B-E795CAA7A492}" type="datetimeFigureOut">
              <a:rPr lang="es-DO" smtClean="0"/>
              <a:pPr/>
              <a:t>26/08/2009</a:t>
            </a:fld>
            <a:endParaRPr lang="es-DO"/>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DO"/>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73CACEF-5B45-4A52-BDB1-5268A76F0F23}" type="slidenum">
              <a:rPr lang="es-DO" smtClean="0"/>
              <a:pPr/>
              <a:t>‹#›</a:t>
            </a:fld>
            <a:endParaRPr lang="es-DO"/>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image" Target="../media/image26.png"/><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notesSlide" Target="../notesSlides/notesSlide3.xml"/><Relationship Id="rId2" Type="http://schemas.openxmlformats.org/officeDocument/2006/relationships/control" Target="../activeX/activeX1.xml"/><Relationship Id="rId16" Type="http://schemas.openxmlformats.org/officeDocument/2006/relationships/image" Target="../media/image29.png"/><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slideLayout" Target="../slideLayouts/slideLayout4.xml"/><Relationship Id="rId5" Type="http://schemas.openxmlformats.org/officeDocument/2006/relationships/control" Target="../activeX/activeX4.xml"/><Relationship Id="rId15" Type="http://schemas.openxmlformats.org/officeDocument/2006/relationships/image" Target="../media/image28.png"/><Relationship Id="rId10" Type="http://schemas.openxmlformats.org/officeDocument/2006/relationships/control" Target="../activeX/activeX9.xml"/><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ontrol" Target="../activeX/activeX11.xml"/><Relationship Id="rId7" Type="http://schemas.openxmlformats.org/officeDocument/2006/relationships/notesSlide" Target="../notesSlides/notesSlide4.xml"/><Relationship Id="rId2" Type="http://schemas.openxmlformats.org/officeDocument/2006/relationships/control" Target="../activeX/activeX10.xml"/><Relationship Id="rId1" Type="http://schemas.openxmlformats.org/officeDocument/2006/relationships/vmlDrawing" Target="../drawings/vmlDrawing2.vml"/><Relationship Id="rId6" Type="http://schemas.openxmlformats.org/officeDocument/2006/relationships/slideLayout" Target="../slideLayouts/slideLayout7.xml"/><Relationship Id="rId11" Type="http://schemas.openxmlformats.org/officeDocument/2006/relationships/image" Target="../media/image37.png"/><Relationship Id="rId5" Type="http://schemas.openxmlformats.org/officeDocument/2006/relationships/control" Target="../activeX/activeX13.xml"/><Relationship Id="rId10" Type="http://schemas.openxmlformats.org/officeDocument/2006/relationships/image" Target="../media/image36.png"/><Relationship Id="rId4" Type="http://schemas.openxmlformats.org/officeDocument/2006/relationships/control" Target="../activeX/activeX12.xm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control" Target="../activeX/activeX15.xml"/><Relationship Id="rId7" Type="http://schemas.openxmlformats.org/officeDocument/2006/relationships/image" Target="../media/image40.png"/><Relationship Id="rId2" Type="http://schemas.openxmlformats.org/officeDocument/2006/relationships/control" Target="../activeX/activeX14.xml"/><Relationship Id="rId1" Type="http://schemas.openxmlformats.org/officeDocument/2006/relationships/vmlDrawing" Target="../drawings/vmlDrawing3.vml"/><Relationship Id="rId6" Type="http://schemas.openxmlformats.org/officeDocument/2006/relationships/image" Target="../media/image37.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control" Target="../activeX/activeX17.xml"/><Relationship Id="rId7" Type="http://schemas.openxmlformats.org/officeDocument/2006/relationships/notesSlide" Target="../notesSlides/notesSlide6.xml"/><Relationship Id="rId2" Type="http://schemas.openxmlformats.org/officeDocument/2006/relationships/control" Target="../activeX/activeX16.xml"/><Relationship Id="rId1" Type="http://schemas.openxmlformats.org/officeDocument/2006/relationships/vmlDrawing" Target="../drawings/vmlDrawing4.vml"/><Relationship Id="rId6" Type="http://schemas.openxmlformats.org/officeDocument/2006/relationships/slideLayout" Target="../slideLayouts/slideLayout7.xml"/><Relationship Id="rId11" Type="http://schemas.openxmlformats.org/officeDocument/2006/relationships/image" Target="../media/image48.png"/><Relationship Id="rId5" Type="http://schemas.openxmlformats.org/officeDocument/2006/relationships/control" Target="../activeX/activeX19.xml"/><Relationship Id="rId10" Type="http://schemas.openxmlformats.org/officeDocument/2006/relationships/image" Target="../media/image47.png"/><Relationship Id="rId4" Type="http://schemas.openxmlformats.org/officeDocument/2006/relationships/control" Target="../activeX/activeX18.xml"/><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control" Target="../activeX/activeX21.xml"/><Relationship Id="rId7" Type="http://schemas.openxmlformats.org/officeDocument/2006/relationships/image" Target="../media/image52.png"/><Relationship Id="rId2" Type="http://schemas.openxmlformats.org/officeDocument/2006/relationships/control" Target="../activeX/activeX20.xml"/><Relationship Id="rId1" Type="http://schemas.openxmlformats.org/officeDocument/2006/relationships/vmlDrawing" Target="../drawings/vmlDrawing5.v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control" Target="../activeX/activeX2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59.png"/><Relationship Id="rId3" Type="http://schemas.openxmlformats.org/officeDocument/2006/relationships/control" Target="../activeX/activeX23.xml"/><Relationship Id="rId7" Type="http://schemas.openxmlformats.org/officeDocument/2006/relationships/slideLayout" Target="../slideLayouts/slideLayout7.xml"/><Relationship Id="rId12" Type="http://schemas.openxmlformats.org/officeDocument/2006/relationships/image" Target="../media/image58.png"/><Relationship Id="rId2" Type="http://schemas.openxmlformats.org/officeDocument/2006/relationships/audio" Target="file:///C:\Users\Maximo%20Polanco\Desktop\Survey09\Audio%20Files%20for%20slides\sound%20for%20%2314-%2317.wav" TargetMode="External"/><Relationship Id="rId1" Type="http://schemas.openxmlformats.org/officeDocument/2006/relationships/vmlDrawing" Target="../drawings/vmlDrawing6.vml"/><Relationship Id="rId6" Type="http://schemas.openxmlformats.org/officeDocument/2006/relationships/control" Target="../activeX/activeX26.xml"/><Relationship Id="rId11" Type="http://schemas.openxmlformats.org/officeDocument/2006/relationships/image" Target="../media/image34.png"/><Relationship Id="rId5" Type="http://schemas.openxmlformats.org/officeDocument/2006/relationships/control" Target="../activeX/activeX25.xml"/><Relationship Id="rId10" Type="http://schemas.openxmlformats.org/officeDocument/2006/relationships/image" Target="../media/image45.png"/><Relationship Id="rId4" Type="http://schemas.openxmlformats.org/officeDocument/2006/relationships/control" Target="../activeX/activeX24.xml"/><Relationship Id="rId9" Type="http://schemas.openxmlformats.org/officeDocument/2006/relationships/image" Target="../media/image57.jpe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ontrol" Target="../activeX/activeX28.xml"/><Relationship Id="rId7" Type="http://schemas.openxmlformats.org/officeDocument/2006/relationships/image" Target="../media/image27.png"/><Relationship Id="rId2" Type="http://schemas.openxmlformats.org/officeDocument/2006/relationships/control" Target="../activeX/activeX27.xml"/><Relationship Id="rId1" Type="http://schemas.openxmlformats.org/officeDocument/2006/relationships/vmlDrawing" Target="../drawings/vmlDrawing7.vml"/><Relationship Id="rId6" Type="http://schemas.openxmlformats.org/officeDocument/2006/relationships/image" Target="../media/image26.png"/><Relationship Id="rId5" Type="http://schemas.openxmlformats.org/officeDocument/2006/relationships/notesSlide" Target="../notesSlides/notesSlide9.xml"/><Relationship Id="rId4" Type="http://schemas.openxmlformats.org/officeDocument/2006/relationships/slideLayout" Target="../slideLayouts/slideLayout4.xml"/><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s-DO" dirty="0" smtClean="0"/>
              <a:t>Máximo Polanco </a:t>
            </a:r>
          </a:p>
          <a:p>
            <a:r>
              <a:rPr lang="en-US" noProof="0" dirty="0" smtClean="0"/>
              <a:t>Miao Song </a:t>
            </a:r>
          </a:p>
          <a:p>
            <a:r>
              <a:rPr lang="en-US" noProof="0" dirty="0" smtClean="0"/>
              <a:t>John </a:t>
            </a:r>
            <a:r>
              <a:rPr lang="en-US" noProof="0" dirty="0" err="1" smtClean="0"/>
              <a:t>Brito</a:t>
            </a:r>
            <a:endParaRPr lang="en-US" noProof="0" dirty="0" smtClean="0"/>
          </a:p>
          <a:p>
            <a:r>
              <a:rPr lang="en-US" noProof="0" dirty="0" smtClean="0"/>
              <a:t>Dr. </a:t>
            </a:r>
            <a:r>
              <a:rPr lang="en-US" noProof="0" dirty="0" err="1" smtClean="0"/>
              <a:t>J.H.</a:t>
            </a:r>
            <a:r>
              <a:rPr lang="en-US" noProof="0" dirty="0" smtClean="0"/>
              <a:t> Wang </a:t>
            </a:r>
          </a:p>
          <a:p>
            <a:endParaRPr lang="en-US" noProof="0" dirty="0"/>
          </a:p>
        </p:txBody>
      </p:sp>
      <p:sp>
        <p:nvSpPr>
          <p:cNvPr id="2" name="Title 1"/>
          <p:cNvSpPr>
            <a:spLocks noGrp="1"/>
          </p:cNvSpPr>
          <p:nvPr>
            <p:ph type="ctrTitle"/>
          </p:nvPr>
        </p:nvSpPr>
        <p:spPr/>
        <p:txBody>
          <a:bodyPr>
            <a:normAutofit/>
          </a:bodyPr>
          <a:lstStyle/>
          <a:p>
            <a:r>
              <a:rPr lang="en-US" noProof="0" dirty="0" smtClean="0"/>
              <a:t>Vehicle Headway Management on Rhode Island Highways</a:t>
            </a:r>
            <a:endParaRPr lang="en-US" noProof="0" dirty="0"/>
          </a:p>
        </p:txBody>
      </p:sp>
      <p:pic>
        <p:nvPicPr>
          <p:cNvPr id="4" name="Picture 6" descr="urilogo"/>
          <p:cNvPicPr>
            <a:picLocks noChangeAspect="1" noChangeArrowheads="1"/>
          </p:cNvPicPr>
          <p:nvPr/>
        </p:nvPicPr>
        <p:blipFill>
          <a:blip r:embed="rId2" cstate="print"/>
          <a:srcRect/>
          <a:stretch>
            <a:fillRect/>
          </a:stretch>
        </p:blipFill>
        <p:spPr bwMode="auto">
          <a:xfrm>
            <a:off x="142844" y="4929198"/>
            <a:ext cx="1593015" cy="1428736"/>
          </a:xfrm>
          <a:prstGeom prst="rect">
            <a:avLst/>
          </a:prstGeom>
          <a:noFill/>
          <a:ln w="9525">
            <a:noFill/>
            <a:miter lim="800000"/>
            <a:headEnd/>
            <a:tailEnd/>
          </a:ln>
        </p:spPr>
      </p:pic>
      <p:pic>
        <p:nvPicPr>
          <p:cNvPr id="5" name="Picture 5" descr="State Seal&amp;Title"/>
          <p:cNvPicPr>
            <a:picLocks noChangeAspect="1" noChangeArrowheads="1"/>
          </p:cNvPicPr>
          <p:nvPr/>
        </p:nvPicPr>
        <p:blipFill>
          <a:blip r:embed="rId3" cstate="print"/>
          <a:srcRect/>
          <a:stretch>
            <a:fillRect/>
          </a:stretch>
        </p:blipFill>
        <p:spPr bwMode="auto">
          <a:xfrm>
            <a:off x="7500958" y="4929198"/>
            <a:ext cx="1428728" cy="1464980"/>
          </a:xfrm>
          <a:prstGeom prst="rect">
            <a:avLst/>
          </a:prstGeom>
          <a:noFill/>
          <a:ln w="9525">
            <a:noFill/>
            <a:miter lim="800000"/>
            <a:headEnd/>
            <a:tailEnd/>
          </a:ln>
        </p:spPr>
      </p:pic>
      <p:pic>
        <p:nvPicPr>
          <p:cNvPr id="6" name="Picture 5" descr="http://www.hownottodrive.com/cartoon-of-rear-end-crash.jpg"/>
          <p:cNvPicPr/>
          <p:nvPr/>
        </p:nvPicPr>
        <p:blipFill>
          <a:blip r:embed="rId4" cstate="print"/>
          <a:srcRect/>
          <a:stretch>
            <a:fillRect/>
          </a:stretch>
        </p:blipFill>
        <p:spPr bwMode="auto">
          <a:xfrm>
            <a:off x="3143240" y="4286256"/>
            <a:ext cx="2928958" cy="1285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Vehicle Headway Analysis </a:t>
            </a:r>
            <a:endParaRPr lang="es-DO" dirty="0">
              <a:latin typeface="Arial" pitchFamily="34" charset="0"/>
              <a:cs typeface="Arial" pitchFamily="34" charset="0"/>
            </a:endParaRPr>
          </a:p>
        </p:txBody>
      </p:sp>
      <p:pic>
        <p:nvPicPr>
          <p:cNvPr id="3073" name="Picture 1" descr="C:\Users\Maximo Polanco\Desktop\pr.jpg"/>
          <p:cNvPicPr>
            <a:picLocks noChangeAspect="1" noChangeArrowheads="1"/>
          </p:cNvPicPr>
          <p:nvPr/>
        </p:nvPicPr>
        <p:blipFill>
          <a:blip r:embed="rId2" cstate="print"/>
          <a:srcRect/>
          <a:stretch>
            <a:fillRect/>
          </a:stretch>
        </p:blipFill>
        <p:spPr bwMode="auto">
          <a:xfrm>
            <a:off x="357158" y="1643050"/>
            <a:ext cx="8429652" cy="4477705"/>
          </a:xfrm>
          <a:prstGeom prst="rect">
            <a:avLst/>
          </a:prstGeom>
          <a:noFill/>
        </p:spPr>
      </p:pic>
      <p:sp>
        <p:nvSpPr>
          <p:cNvPr id="3" name="Content Placeholder 2"/>
          <p:cNvSpPr>
            <a:spLocks noGrp="1"/>
          </p:cNvSpPr>
          <p:nvPr>
            <p:ph sz="quarter" idx="1"/>
          </p:nvPr>
        </p:nvSpPr>
        <p:spPr/>
        <p:txBody>
          <a:bodyPr/>
          <a:lstStyle/>
          <a:p>
            <a:r>
              <a:rPr lang="es-DO" dirty="0" smtClean="0"/>
              <a:t>                                                  </a:t>
            </a:r>
            <a:r>
              <a:rPr lang="es-DO"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DO"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Data </a:t>
            </a:r>
            <a:r>
              <a:rPr lang="es-DO"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Collection</a:t>
            </a:r>
            <a:r>
              <a:rPr lang="es-DO"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endParaRPr lang="es-D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Vehicle Headway Analysis </a:t>
            </a:r>
            <a:endParaRPr lang="en-US" dirty="0">
              <a:latin typeface="Arial" pitchFamily="34" charset="0"/>
              <a:cs typeface="Arial" pitchFamily="34" charset="0"/>
            </a:endParaRPr>
          </a:p>
        </p:txBody>
      </p:sp>
      <p:sp>
        <p:nvSpPr>
          <p:cNvPr id="3" name="Content Placeholder 2"/>
          <p:cNvSpPr>
            <a:spLocks noGrp="1"/>
          </p:cNvSpPr>
          <p:nvPr>
            <p:ph sz="quarter" idx="1"/>
          </p:nvPr>
        </p:nvSpPr>
        <p:spPr>
          <a:xfrm>
            <a:off x="301752" y="1527048"/>
            <a:ext cx="4198810" cy="4473720"/>
          </a:xfrm>
        </p:spPr>
        <p:txBody>
          <a:bodyPr>
            <a:normAutofit fontScale="92500"/>
          </a:bodyPr>
          <a:lstStyle/>
          <a:p>
            <a:r>
              <a:rPr lang="en-US" dirty="0" smtClean="0">
                <a:latin typeface="Arial" pitchFamily="34" charset="0"/>
                <a:cs typeface="Arial" pitchFamily="34" charset="0"/>
              </a:rPr>
              <a:t>Identify </a:t>
            </a:r>
          </a:p>
          <a:p>
            <a:pPr lvl="1">
              <a:lnSpc>
                <a:spcPct val="150000"/>
              </a:lnSpc>
            </a:pPr>
            <a:r>
              <a:rPr lang="en-US" sz="2400" dirty="0" smtClean="0">
                <a:latin typeface="Arial" pitchFamily="34" charset="0"/>
                <a:cs typeface="Arial" pitchFamily="34" charset="0"/>
              </a:rPr>
              <a:t>1 second Tailgaters </a:t>
            </a:r>
          </a:p>
          <a:p>
            <a:pPr lvl="1">
              <a:lnSpc>
                <a:spcPct val="150000"/>
              </a:lnSpc>
            </a:pPr>
            <a:r>
              <a:rPr lang="en-US" sz="2400" dirty="0" smtClean="0">
                <a:latin typeface="Arial" pitchFamily="34" charset="0"/>
                <a:cs typeface="Arial" pitchFamily="34" charset="0"/>
              </a:rPr>
              <a:t>2 second Tailgaters </a:t>
            </a:r>
          </a:p>
          <a:p>
            <a:pPr lvl="1">
              <a:lnSpc>
                <a:spcPct val="150000"/>
              </a:lnSpc>
            </a:pPr>
            <a:r>
              <a:rPr lang="en-US" sz="2400" dirty="0" smtClean="0">
                <a:latin typeface="Arial" pitchFamily="34" charset="0"/>
                <a:cs typeface="Arial" pitchFamily="34" charset="0"/>
              </a:rPr>
              <a:t>3 second Tailgaters </a:t>
            </a:r>
          </a:p>
          <a:p>
            <a:pPr lvl="1">
              <a:lnSpc>
                <a:spcPct val="150000"/>
              </a:lnSpc>
            </a:pPr>
            <a:r>
              <a:rPr lang="en-US" sz="2400" dirty="0" smtClean="0">
                <a:latin typeface="Arial" pitchFamily="34" charset="0"/>
                <a:cs typeface="Arial" pitchFamily="34" charset="0"/>
              </a:rPr>
              <a:t>Non-Tailgaters </a:t>
            </a:r>
          </a:p>
          <a:p>
            <a:pPr lvl="1">
              <a:lnSpc>
                <a:spcPct val="150000"/>
              </a:lnSpc>
            </a:pPr>
            <a:r>
              <a:rPr lang="en-US" sz="2400" dirty="0" smtClean="0">
                <a:latin typeface="Arial" pitchFamily="34" charset="0"/>
                <a:cs typeface="Arial" pitchFamily="34" charset="0"/>
              </a:rPr>
              <a:t>Variation of Rush Hour and Non-Rush Hour</a:t>
            </a:r>
          </a:p>
          <a:p>
            <a:pPr lvl="1">
              <a:lnSpc>
                <a:spcPct val="150000"/>
              </a:lnSpc>
            </a:pPr>
            <a:r>
              <a:rPr lang="en-US" sz="2400" dirty="0" smtClean="0">
                <a:latin typeface="Arial" pitchFamily="34" charset="0"/>
                <a:cs typeface="Arial" pitchFamily="34" charset="0"/>
              </a:rPr>
              <a:t>Variation by Lanes</a:t>
            </a:r>
          </a:p>
          <a:p>
            <a:pPr lvl="1">
              <a:lnSpc>
                <a:spcPct val="150000"/>
              </a:lnSpc>
            </a:pPr>
            <a:endParaRPr lang="en-US" sz="2400" dirty="0">
              <a:latin typeface="Arial" pitchFamily="34" charset="0"/>
              <a:cs typeface="Arial" pitchFamily="34" charset="0"/>
            </a:endParaRPr>
          </a:p>
        </p:txBody>
      </p:sp>
      <p:pic>
        <p:nvPicPr>
          <p:cNvPr id="7170" name="Picture 2" descr="http://www.roadsafeauckland.org.nz/img/para/DontbaDomino.gif"/>
          <p:cNvPicPr>
            <a:picLocks noChangeAspect="1" noChangeArrowheads="1"/>
          </p:cNvPicPr>
          <p:nvPr/>
        </p:nvPicPr>
        <p:blipFill>
          <a:blip r:embed="rId2" cstate="print"/>
          <a:srcRect/>
          <a:stretch>
            <a:fillRect/>
          </a:stretch>
        </p:blipFill>
        <p:spPr bwMode="auto">
          <a:xfrm>
            <a:off x="4071934" y="2143116"/>
            <a:ext cx="4833936" cy="241696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Vehicle Headway Analysis </a:t>
            </a:r>
            <a:endParaRPr lang="es-DO" dirty="0"/>
          </a:p>
        </p:txBody>
      </p:sp>
      <p:graphicFrame>
        <p:nvGraphicFramePr>
          <p:cNvPr id="4" name="Content Placeholder 3"/>
          <p:cNvGraphicFramePr>
            <a:graphicFrameLocks noGrp="1"/>
          </p:cNvGraphicFramePr>
          <p:nvPr>
            <p:ph sz="quarter" idx="1"/>
          </p:nvPr>
        </p:nvGraphicFramePr>
        <p:xfrm>
          <a:off x="1357290" y="1785926"/>
          <a:ext cx="6715172" cy="4500597"/>
        </p:xfrm>
        <a:graphic>
          <a:graphicData uri="http://schemas.openxmlformats.org/drawingml/2006/table">
            <a:tbl>
              <a:tblPr/>
              <a:tblGrid>
                <a:gridCol w="1603943"/>
                <a:gridCol w="1368697"/>
                <a:gridCol w="1561170"/>
                <a:gridCol w="2181362"/>
              </a:tblGrid>
              <a:tr h="403641">
                <a:tc gridSpan="2">
                  <a:txBody>
                    <a:bodyPr/>
                    <a:lstStyle/>
                    <a:p>
                      <a:pPr algn="ctr" fontAlgn="b"/>
                      <a:r>
                        <a:rPr lang="en-US" sz="2400" b="0" i="0" u="none" strike="noStrike" noProof="0" dirty="0" err="1" smtClean="0">
                          <a:solidFill>
                            <a:srgbClr val="000000"/>
                          </a:solidFill>
                          <a:latin typeface="Calibri"/>
                        </a:rPr>
                        <a:t>Higway</a:t>
                      </a:r>
                      <a:r>
                        <a:rPr lang="en-US" sz="2400" b="0" i="0" u="none" strike="noStrike" noProof="0" dirty="0" smtClean="0">
                          <a:solidFill>
                            <a:srgbClr val="000000"/>
                          </a:solidFill>
                          <a:latin typeface="Calibri"/>
                        </a:rPr>
                        <a:t> Section</a:t>
                      </a:r>
                      <a:endParaRPr lang="en-US" sz="2400" b="0" i="0" u="none" strike="noStrike" noProof="0"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DO"/>
                    </a:p>
                  </a:txBody>
                  <a:tcPr/>
                </a:tc>
                <a:tc gridSpan="2">
                  <a:txBody>
                    <a:bodyPr/>
                    <a:lstStyle/>
                    <a:p>
                      <a:pPr algn="ctr" fontAlgn="b"/>
                      <a:r>
                        <a:rPr lang="en-US" sz="2400" b="0" i="0" u="none" strike="noStrike" noProof="0" smtClean="0">
                          <a:solidFill>
                            <a:srgbClr val="000000"/>
                          </a:solidFill>
                          <a:latin typeface="Calibri"/>
                        </a:rPr>
                        <a:t>I-295 N @ Ex. 6</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DO"/>
                    </a:p>
                  </a:txBody>
                  <a:tcPr/>
                </a:tc>
              </a:tr>
              <a:tr h="403641">
                <a:tc gridSpan="2">
                  <a:txBody>
                    <a:bodyPr/>
                    <a:lstStyle/>
                    <a:p>
                      <a:pPr algn="ctr" fontAlgn="b"/>
                      <a:r>
                        <a:rPr lang="en-US" sz="2400" b="0" i="0" u="none" strike="noStrike" noProof="0" smtClean="0">
                          <a:solidFill>
                            <a:srgbClr val="000000"/>
                          </a:solidFill>
                          <a:latin typeface="Calibri"/>
                        </a:rPr>
                        <a:t>Day </a:t>
                      </a:r>
                      <a:endParaRPr lang="en-US" sz="2400" b="0" i="0" u="none" strike="noStrike" noProof="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DO"/>
                    </a:p>
                  </a:txBody>
                  <a:tcPr/>
                </a:tc>
                <a:tc>
                  <a:txBody>
                    <a:bodyPr/>
                    <a:lstStyle/>
                    <a:p>
                      <a:pPr algn="ctr" fontAlgn="b"/>
                      <a:r>
                        <a:rPr lang="en-US" sz="2400" b="0" i="0" u="none" strike="noStrike" noProof="0" smtClean="0">
                          <a:solidFill>
                            <a:srgbClr val="000000"/>
                          </a:solidFill>
                          <a:latin typeface="Calibri"/>
                        </a:rPr>
                        <a:t>Rush Hour </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Non-Rush Hour</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641">
                <a:tc rowSpan="3">
                  <a:txBody>
                    <a:bodyPr/>
                    <a:lstStyle/>
                    <a:p>
                      <a:pPr algn="ctr" fontAlgn="ctr"/>
                      <a:r>
                        <a:rPr lang="en-US" sz="2400" b="0" i="0" u="none" strike="noStrike" noProof="0" smtClean="0">
                          <a:solidFill>
                            <a:srgbClr val="000000"/>
                          </a:solidFill>
                          <a:latin typeface="Calibri"/>
                        </a:rPr>
                        <a:t>12/09/2008</a:t>
                      </a:r>
                      <a:endParaRPr lang="en-US" sz="2400" b="0" i="0" u="none" strike="noStrike" noProof="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noProof="0" smtClean="0">
                          <a:solidFill>
                            <a:srgbClr val="000000"/>
                          </a:solidFill>
                          <a:latin typeface="Calibri"/>
                        </a:rPr>
                        <a:t>1-sec</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32.35%</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14.98%</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641">
                <a:tc vMerge="1">
                  <a:txBody>
                    <a:bodyPr/>
                    <a:lstStyle/>
                    <a:p>
                      <a:endParaRPr lang="es-DO"/>
                    </a:p>
                  </a:txBody>
                  <a:tcPr/>
                </a:tc>
                <a:tc>
                  <a:txBody>
                    <a:bodyPr/>
                    <a:lstStyle/>
                    <a:p>
                      <a:pPr algn="l" fontAlgn="b"/>
                      <a:r>
                        <a:rPr lang="en-US" sz="2400" b="0" i="0" u="none" strike="noStrike" noProof="0" smtClean="0">
                          <a:solidFill>
                            <a:srgbClr val="000000"/>
                          </a:solidFill>
                          <a:latin typeface="Calibri"/>
                        </a:rPr>
                        <a:t>2-sec</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noProof="0" dirty="0" smtClean="0">
                          <a:solidFill>
                            <a:srgbClr val="000000"/>
                          </a:solidFill>
                          <a:latin typeface="Calibri"/>
                        </a:rPr>
                        <a:t>56.61%</a:t>
                      </a:r>
                      <a:endParaRPr lang="en-US" sz="2400" b="1"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28.10%</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641">
                <a:tc vMerge="1">
                  <a:txBody>
                    <a:bodyPr/>
                    <a:lstStyle/>
                    <a:p>
                      <a:endParaRPr lang="es-DO"/>
                    </a:p>
                  </a:txBody>
                  <a:tcPr/>
                </a:tc>
                <a:tc>
                  <a:txBody>
                    <a:bodyPr/>
                    <a:lstStyle/>
                    <a:p>
                      <a:pPr algn="l" fontAlgn="b"/>
                      <a:r>
                        <a:rPr lang="en-US" sz="2400" b="0" i="0" u="none" strike="noStrike" noProof="0" smtClean="0">
                          <a:solidFill>
                            <a:srgbClr val="000000"/>
                          </a:solidFill>
                          <a:latin typeface="Calibri"/>
                        </a:rPr>
                        <a:t>3-sec</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66.51%</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37.70%</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641">
                <a:tc rowSpan="3">
                  <a:txBody>
                    <a:bodyPr/>
                    <a:lstStyle/>
                    <a:p>
                      <a:pPr algn="ctr" fontAlgn="ctr"/>
                      <a:r>
                        <a:rPr lang="en-US" sz="2400" b="0" i="0" u="none" strike="noStrike" noProof="0" smtClean="0">
                          <a:solidFill>
                            <a:srgbClr val="000000"/>
                          </a:solidFill>
                          <a:latin typeface="Calibri"/>
                        </a:rPr>
                        <a:t>12/10/2008</a:t>
                      </a:r>
                      <a:endParaRPr lang="en-US" sz="2400" b="0" i="0" u="none" strike="noStrike" noProof="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noProof="0" smtClean="0">
                          <a:solidFill>
                            <a:srgbClr val="000000"/>
                          </a:solidFill>
                          <a:latin typeface="Calibri"/>
                        </a:rPr>
                        <a:t>1-sec</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28.53%</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11.83%</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823">
                <a:tc vMerge="1">
                  <a:txBody>
                    <a:bodyPr/>
                    <a:lstStyle/>
                    <a:p>
                      <a:endParaRPr lang="es-DO"/>
                    </a:p>
                  </a:txBody>
                  <a:tcPr/>
                </a:tc>
                <a:tc>
                  <a:txBody>
                    <a:bodyPr/>
                    <a:lstStyle/>
                    <a:p>
                      <a:pPr algn="l" fontAlgn="b"/>
                      <a:r>
                        <a:rPr lang="en-US" sz="2400" b="0" i="0" u="none" strike="noStrike" noProof="0" smtClean="0">
                          <a:solidFill>
                            <a:srgbClr val="000000"/>
                          </a:solidFill>
                          <a:latin typeface="Calibri"/>
                        </a:rPr>
                        <a:t>2-sec</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noProof="0" dirty="0" smtClean="0">
                          <a:solidFill>
                            <a:srgbClr val="000000"/>
                          </a:solidFill>
                          <a:latin typeface="Calibri"/>
                        </a:rPr>
                        <a:t>56.48%</a:t>
                      </a:r>
                      <a:endParaRPr lang="en-US" sz="2400" b="1"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29.58%</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823">
                <a:tc vMerge="1">
                  <a:txBody>
                    <a:bodyPr/>
                    <a:lstStyle/>
                    <a:p>
                      <a:endParaRPr lang="es-DO"/>
                    </a:p>
                  </a:txBody>
                  <a:tcPr/>
                </a:tc>
                <a:tc>
                  <a:txBody>
                    <a:bodyPr/>
                    <a:lstStyle/>
                    <a:p>
                      <a:pPr algn="l" fontAlgn="b"/>
                      <a:r>
                        <a:rPr lang="en-US" sz="2400" b="0" i="0" u="none" strike="noStrike" noProof="0" smtClean="0">
                          <a:solidFill>
                            <a:srgbClr val="000000"/>
                          </a:solidFill>
                          <a:latin typeface="Calibri"/>
                        </a:rPr>
                        <a:t>3-sec</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68.40%</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40.27%</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641">
                <a:tc rowSpan="3">
                  <a:txBody>
                    <a:bodyPr/>
                    <a:lstStyle/>
                    <a:p>
                      <a:pPr algn="ctr" fontAlgn="ctr"/>
                      <a:r>
                        <a:rPr lang="en-US" sz="2400" b="0" i="0" u="none" strike="noStrike" noProof="0" smtClean="0">
                          <a:solidFill>
                            <a:srgbClr val="000000"/>
                          </a:solidFill>
                          <a:latin typeface="Calibri"/>
                        </a:rPr>
                        <a:t>12/11/2008</a:t>
                      </a:r>
                      <a:endParaRPr lang="en-US" sz="2400" b="0" i="0" u="none" strike="noStrike" noProof="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400" b="0" i="0" u="none" strike="noStrike" noProof="0" smtClean="0">
                          <a:solidFill>
                            <a:srgbClr val="000000"/>
                          </a:solidFill>
                          <a:latin typeface="Calibri"/>
                        </a:rPr>
                        <a:t>1-sec</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21.57%</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7.20%</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641">
                <a:tc vMerge="1">
                  <a:txBody>
                    <a:bodyPr/>
                    <a:lstStyle/>
                    <a:p>
                      <a:endParaRPr lang="es-DO"/>
                    </a:p>
                  </a:txBody>
                  <a:tcPr/>
                </a:tc>
                <a:tc>
                  <a:txBody>
                    <a:bodyPr/>
                    <a:lstStyle/>
                    <a:p>
                      <a:pPr algn="l" fontAlgn="b"/>
                      <a:r>
                        <a:rPr lang="en-US" sz="2400" b="0" i="0" u="none" strike="noStrike" noProof="0" smtClean="0">
                          <a:solidFill>
                            <a:srgbClr val="000000"/>
                          </a:solidFill>
                          <a:latin typeface="Calibri"/>
                        </a:rPr>
                        <a:t>2-sec</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noProof="0" dirty="0" smtClean="0">
                          <a:solidFill>
                            <a:srgbClr val="000000"/>
                          </a:solidFill>
                          <a:latin typeface="Calibri"/>
                        </a:rPr>
                        <a:t>49.56%</a:t>
                      </a:r>
                      <a:endParaRPr lang="en-US" sz="2400" b="1"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21.61%</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823">
                <a:tc vMerge="1">
                  <a:txBody>
                    <a:bodyPr/>
                    <a:lstStyle/>
                    <a:p>
                      <a:endParaRPr lang="es-DO"/>
                    </a:p>
                  </a:txBody>
                  <a:tcPr/>
                </a:tc>
                <a:tc>
                  <a:txBody>
                    <a:bodyPr/>
                    <a:lstStyle/>
                    <a:p>
                      <a:pPr algn="l" fontAlgn="b"/>
                      <a:r>
                        <a:rPr lang="en-US" sz="2400" b="0" i="0" u="none" strike="noStrike" noProof="0" smtClean="0">
                          <a:solidFill>
                            <a:srgbClr val="000000"/>
                          </a:solidFill>
                          <a:latin typeface="Calibri"/>
                        </a:rPr>
                        <a:t>3-sec</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smtClean="0">
                          <a:solidFill>
                            <a:srgbClr val="000000"/>
                          </a:solidFill>
                          <a:latin typeface="Calibri"/>
                        </a:rPr>
                        <a:t>62.68%</a:t>
                      </a:r>
                      <a:endParaRPr lang="en-US" sz="2400" b="0" i="0" u="none" strike="noStrike" noProof="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noProof="0" dirty="0" smtClean="0">
                          <a:solidFill>
                            <a:srgbClr val="000000"/>
                          </a:solidFill>
                          <a:latin typeface="Calibri"/>
                        </a:rPr>
                        <a:t>34.32%</a:t>
                      </a:r>
                      <a:endParaRPr lang="en-US" sz="2400" b="0" i="0" u="none" strike="noStrike" noProof="0"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534400" cy="758952"/>
          </a:xfrm>
        </p:spPr>
        <p:txBody>
          <a:bodyPr>
            <a:normAutofit fontScale="90000"/>
          </a:bodyPr>
          <a:lstStyle/>
          <a:p>
            <a:r>
              <a:rPr lang="en-US" dirty="0" smtClean="0">
                <a:latin typeface="Arial" pitchFamily="34" charset="0"/>
                <a:cs typeface="Arial" pitchFamily="34" charset="0"/>
              </a:rPr>
              <a:t>Vehicle Headway Analysis</a:t>
            </a:r>
            <a:br>
              <a:rPr lang="en-US" dirty="0" smtClean="0">
                <a:latin typeface="Arial" pitchFamily="34" charset="0"/>
                <a:cs typeface="Arial" pitchFamily="34" charset="0"/>
              </a:rPr>
            </a:br>
            <a:r>
              <a:rPr lang="en-US" dirty="0" smtClean="0">
                <a:latin typeface="Arial" pitchFamily="34" charset="0"/>
                <a:cs typeface="Arial" pitchFamily="34" charset="0"/>
              </a:rPr>
              <a:t>with Lane Break-downs </a:t>
            </a:r>
            <a:endParaRPr lang="es-DO" dirty="0"/>
          </a:p>
        </p:txBody>
      </p:sp>
      <p:graphicFrame>
        <p:nvGraphicFramePr>
          <p:cNvPr id="4" name="Table 3"/>
          <p:cNvGraphicFramePr>
            <a:graphicFrameLocks noGrp="1"/>
          </p:cNvGraphicFramePr>
          <p:nvPr/>
        </p:nvGraphicFramePr>
        <p:xfrm>
          <a:off x="285720" y="1500174"/>
          <a:ext cx="8644001" cy="4786344"/>
        </p:xfrm>
        <a:graphic>
          <a:graphicData uri="http://schemas.openxmlformats.org/drawingml/2006/table">
            <a:tbl>
              <a:tblPr/>
              <a:tblGrid>
                <a:gridCol w="977828"/>
                <a:gridCol w="834414"/>
                <a:gridCol w="951752"/>
                <a:gridCol w="886563"/>
                <a:gridCol w="951752"/>
                <a:gridCol w="717075"/>
                <a:gridCol w="951752"/>
                <a:gridCol w="717075"/>
                <a:gridCol w="938715"/>
                <a:gridCol w="717075"/>
              </a:tblGrid>
              <a:tr h="397207">
                <a:tc gridSpan="2">
                  <a:txBody>
                    <a:bodyPr/>
                    <a:lstStyle/>
                    <a:p>
                      <a:pPr algn="ctr" fontAlgn="b"/>
                      <a:r>
                        <a:rPr lang="es-DO" sz="1600" b="0" i="0" u="none" strike="noStrike" dirty="0" err="1">
                          <a:solidFill>
                            <a:srgbClr val="000000"/>
                          </a:solidFill>
                          <a:latin typeface="Calibri"/>
                        </a:rPr>
                        <a:t>Higway</a:t>
                      </a:r>
                      <a:r>
                        <a:rPr lang="es-DO" sz="1600" b="0" i="0" u="none" strike="noStrike" dirty="0">
                          <a:solidFill>
                            <a:srgbClr val="000000"/>
                          </a:solidFill>
                          <a:latin typeface="Calibri"/>
                        </a:rPr>
                        <a:t> </a:t>
                      </a:r>
                      <a:r>
                        <a:rPr lang="es-DO" sz="1600" b="0" i="0" u="none" strike="noStrike" dirty="0" err="1">
                          <a:solidFill>
                            <a:srgbClr val="000000"/>
                          </a:solidFill>
                          <a:latin typeface="Calibri"/>
                        </a:rPr>
                        <a:t>Section</a:t>
                      </a:r>
                      <a:endParaRPr lang="es-DO" sz="1600" b="0" i="0" u="none" strike="noStrike" dirty="0">
                        <a:solidFill>
                          <a:srgbClr val="000000"/>
                        </a:solidFill>
                        <a:latin typeface="Calibri"/>
                      </a:endParaRPr>
                    </a:p>
                  </a:txBody>
                  <a:tcPr marL="9199" marR="9199" marT="91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DO"/>
                    </a:p>
                  </a:txBody>
                  <a:tcPr/>
                </a:tc>
                <a:tc gridSpan="8">
                  <a:txBody>
                    <a:bodyPr/>
                    <a:lstStyle/>
                    <a:p>
                      <a:pPr algn="ctr" fontAlgn="b"/>
                      <a:r>
                        <a:rPr lang="es-DO" sz="1600" b="0" i="0" u="none" strike="noStrike">
                          <a:solidFill>
                            <a:srgbClr val="000000"/>
                          </a:solidFill>
                          <a:latin typeface="Calibri"/>
                        </a:rPr>
                        <a:t>I-295 N @ Ex. 6</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r>
              <a:tr h="397207">
                <a:tc gridSpan="2">
                  <a:txBody>
                    <a:bodyPr/>
                    <a:lstStyle/>
                    <a:p>
                      <a:pPr algn="ctr" fontAlgn="b"/>
                      <a:r>
                        <a:rPr lang="es-DO" sz="1600" b="0" i="0" u="none" strike="noStrike" dirty="0" err="1">
                          <a:solidFill>
                            <a:srgbClr val="000000"/>
                          </a:solidFill>
                          <a:latin typeface="Calibri"/>
                        </a:rPr>
                        <a:t>Lanes</a:t>
                      </a:r>
                      <a:r>
                        <a:rPr lang="es-DO" sz="1600" b="0" i="0" u="none" strike="noStrike" dirty="0">
                          <a:solidFill>
                            <a:srgbClr val="000000"/>
                          </a:solidFill>
                          <a:latin typeface="Calibri"/>
                        </a:rPr>
                        <a:t> (</a:t>
                      </a:r>
                      <a:r>
                        <a:rPr lang="es-DO" sz="1600" b="0" i="0" u="none" strike="noStrike" dirty="0" err="1">
                          <a:solidFill>
                            <a:srgbClr val="000000"/>
                          </a:solidFill>
                          <a:latin typeface="Calibri"/>
                        </a:rPr>
                        <a:t>from</a:t>
                      </a:r>
                      <a:r>
                        <a:rPr lang="es-DO" sz="1600" b="0" i="0" u="none" strike="noStrike" dirty="0">
                          <a:solidFill>
                            <a:srgbClr val="000000"/>
                          </a:solidFill>
                          <a:latin typeface="Calibri"/>
                        </a:rPr>
                        <a:t> </a:t>
                      </a:r>
                      <a:r>
                        <a:rPr lang="es-DO" sz="1600" b="0" i="0" u="none" strike="noStrike" dirty="0" err="1">
                          <a:solidFill>
                            <a:srgbClr val="000000"/>
                          </a:solidFill>
                          <a:latin typeface="Calibri"/>
                        </a:rPr>
                        <a:t>left</a:t>
                      </a:r>
                      <a:r>
                        <a:rPr lang="es-DO" sz="1600" b="0" i="0" u="none" strike="noStrike" dirty="0">
                          <a:solidFill>
                            <a:srgbClr val="000000"/>
                          </a:solidFill>
                          <a:latin typeface="Calibri"/>
                        </a:rPr>
                        <a:t>)</a:t>
                      </a:r>
                    </a:p>
                  </a:txBody>
                  <a:tcPr marL="9199" marR="9199" marT="91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DO"/>
                    </a:p>
                  </a:txBody>
                  <a:tcPr/>
                </a:tc>
                <a:tc gridSpan="2">
                  <a:txBody>
                    <a:bodyPr/>
                    <a:lstStyle/>
                    <a:p>
                      <a:pPr algn="ctr" fontAlgn="b"/>
                      <a:r>
                        <a:rPr lang="es-DO" sz="1600" b="0" i="0" u="none" strike="noStrike">
                          <a:solidFill>
                            <a:srgbClr val="000000"/>
                          </a:solidFill>
                          <a:latin typeface="Calibri"/>
                        </a:rPr>
                        <a:t>1st Lane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DO"/>
                    </a:p>
                  </a:txBody>
                  <a:tcPr/>
                </a:tc>
                <a:tc gridSpan="2">
                  <a:txBody>
                    <a:bodyPr/>
                    <a:lstStyle/>
                    <a:p>
                      <a:pPr algn="ctr" fontAlgn="b"/>
                      <a:r>
                        <a:rPr lang="es-DO" sz="1600" b="0" i="0" u="none" strike="noStrike">
                          <a:solidFill>
                            <a:srgbClr val="000000"/>
                          </a:solidFill>
                          <a:latin typeface="Calibri"/>
                        </a:rPr>
                        <a:t>2ndst Lane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DO"/>
                    </a:p>
                  </a:txBody>
                  <a:tcPr/>
                </a:tc>
                <a:tc gridSpan="2">
                  <a:txBody>
                    <a:bodyPr/>
                    <a:lstStyle/>
                    <a:p>
                      <a:pPr algn="ctr" fontAlgn="b"/>
                      <a:r>
                        <a:rPr lang="es-DO" sz="1600" b="0" i="0" u="none" strike="noStrike">
                          <a:solidFill>
                            <a:srgbClr val="000000"/>
                          </a:solidFill>
                          <a:latin typeface="Calibri"/>
                        </a:rPr>
                        <a:t>3rd Lane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DO"/>
                    </a:p>
                  </a:txBody>
                  <a:tcPr/>
                </a:tc>
                <a:tc gridSpan="2">
                  <a:txBody>
                    <a:bodyPr/>
                    <a:lstStyle/>
                    <a:p>
                      <a:pPr algn="ctr" fontAlgn="b"/>
                      <a:r>
                        <a:rPr lang="es-DO" sz="1600" b="0" i="0" u="none" strike="noStrike">
                          <a:solidFill>
                            <a:srgbClr val="000000"/>
                          </a:solidFill>
                          <a:latin typeface="Calibri"/>
                        </a:rPr>
                        <a:t>4th Lane </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DO"/>
                    </a:p>
                  </a:txBody>
                  <a:tcPr/>
                </a:tc>
              </a:tr>
              <a:tr h="397207">
                <a:tc gridSpan="2">
                  <a:txBody>
                    <a:bodyPr/>
                    <a:lstStyle/>
                    <a:p>
                      <a:pPr algn="ctr" fontAlgn="b"/>
                      <a:r>
                        <a:rPr lang="es-DO" sz="1600" b="0" i="0" u="none" strike="noStrike">
                          <a:solidFill>
                            <a:srgbClr val="000000"/>
                          </a:solidFill>
                          <a:latin typeface="Calibri"/>
                        </a:rPr>
                        <a:t>Day </a:t>
                      </a:r>
                    </a:p>
                  </a:txBody>
                  <a:tcPr marL="9199" marR="9199" marT="91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DO"/>
                    </a:p>
                  </a:txBody>
                  <a:tcPr/>
                </a:tc>
                <a:tc>
                  <a:txBody>
                    <a:bodyPr/>
                    <a:lstStyle/>
                    <a:p>
                      <a:pPr algn="ctr" fontAlgn="b"/>
                      <a:r>
                        <a:rPr lang="es-DO" sz="1600" b="0" i="0" u="none" strike="noStrike" dirty="0">
                          <a:solidFill>
                            <a:srgbClr val="000000"/>
                          </a:solidFill>
                          <a:latin typeface="Calibri"/>
                        </a:rPr>
                        <a:t>Rush </a:t>
                      </a:r>
                      <a:r>
                        <a:rPr lang="es-DO" sz="1600" b="0" i="0" u="none" strike="noStrike" dirty="0" err="1">
                          <a:solidFill>
                            <a:srgbClr val="000000"/>
                          </a:solidFill>
                          <a:latin typeface="Calibri"/>
                        </a:rPr>
                        <a:t>Hour</a:t>
                      </a:r>
                      <a:r>
                        <a:rPr lang="es-DO" sz="1600" b="0" i="0" u="none" strike="noStrike" dirty="0">
                          <a:solidFill>
                            <a:srgbClr val="000000"/>
                          </a:solidFill>
                          <a:latin typeface="Calibri"/>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Non-RH</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Rush Hour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Non-RH</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Rush Hour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Non-RH</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Rush Hour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Non-RH</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07">
                <a:tc rowSpan="3">
                  <a:txBody>
                    <a:bodyPr/>
                    <a:lstStyle/>
                    <a:p>
                      <a:pPr algn="ctr" fontAlgn="ctr"/>
                      <a:r>
                        <a:rPr lang="es-DO" sz="1600" b="0" i="0" u="none" strike="noStrike">
                          <a:solidFill>
                            <a:srgbClr val="000000"/>
                          </a:solidFill>
                          <a:latin typeface="Calibri"/>
                        </a:rPr>
                        <a:t>12/09/2008</a:t>
                      </a:r>
                    </a:p>
                  </a:txBody>
                  <a:tcPr marL="9199" marR="9199" marT="91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DO" sz="1600" b="0" i="0" u="none" strike="noStrike">
                          <a:solidFill>
                            <a:srgbClr val="000000"/>
                          </a:solidFill>
                          <a:latin typeface="Calibri"/>
                        </a:rPr>
                        <a:t>1-sec</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1" i="0" u="none" strike="noStrike" dirty="0">
                          <a:solidFill>
                            <a:srgbClr val="000000"/>
                          </a:solidFill>
                          <a:latin typeface="Calibri"/>
                        </a:rPr>
                        <a:t>49.17%</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dirty="0">
                          <a:solidFill>
                            <a:srgbClr val="000000"/>
                          </a:solidFill>
                          <a:latin typeface="Calibri"/>
                        </a:rPr>
                        <a:t>21.43%</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10.47%</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a:solidFill>
                            <a:srgbClr val="000000"/>
                          </a:solidFill>
                          <a:latin typeface="Calibri"/>
                        </a:rPr>
                        <a:t>13.33%</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10.75%</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a:solidFill>
                            <a:srgbClr val="000000"/>
                          </a:solidFill>
                          <a:latin typeface="Calibri"/>
                        </a:rPr>
                        <a:t>2.63%</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25.61%</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a:solidFill>
                            <a:srgbClr val="000000"/>
                          </a:solidFill>
                          <a:latin typeface="Calibri"/>
                        </a:rPr>
                        <a:t>16.22%</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07">
                <a:tc vMerge="1">
                  <a:txBody>
                    <a:bodyPr/>
                    <a:lstStyle/>
                    <a:p>
                      <a:endParaRPr lang="es-DO"/>
                    </a:p>
                  </a:txBody>
                  <a:tcPr/>
                </a:tc>
                <a:tc>
                  <a:txBody>
                    <a:bodyPr/>
                    <a:lstStyle/>
                    <a:p>
                      <a:pPr algn="l" fontAlgn="b"/>
                      <a:r>
                        <a:rPr lang="es-DO" sz="1600" b="0" i="0" u="none" strike="noStrike">
                          <a:solidFill>
                            <a:srgbClr val="000000"/>
                          </a:solidFill>
                          <a:latin typeface="Calibri"/>
                        </a:rPr>
                        <a:t>2-sec</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76.35%</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dirty="0">
                          <a:solidFill>
                            <a:srgbClr val="000000"/>
                          </a:solidFill>
                          <a:latin typeface="Calibri"/>
                        </a:rPr>
                        <a:t>38.10%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25.13%</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a:solidFill>
                            <a:srgbClr val="000000"/>
                          </a:solidFill>
                          <a:latin typeface="Calibri"/>
                        </a:rPr>
                        <a:t>16.67%</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23.66%</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a:solidFill>
                            <a:srgbClr val="000000"/>
                          </a:solidFill>
                          <a:latin typeface="Calibri"/>
                        </a:rPr>
                        <a:t>21.05%</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55.09%</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a:solidFill>
                            <a:srgbClr val="000000"/>
                          </a:solidFill>
                          <a:latin typeface="Calibri"/>
                        </a:rPr>
                        <a:t>37.84%</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07">
                <a:tc vMerge="1">
                  <a:txBody>
                    <a:bodyPr/>
                    <a:lstStyle/>
                    <a:p>
                      <a:endParaRPr lang="es-DO"/>
                    </a:p>
                  </a:txBody>
                  <a:tcPr/>
                </a:tc>
                <a:tc>
                  <a:txBody>
                    <a:bodyPr/>
                    <a:lstStyle/>
                    <a:p>
                      <a:pPr algn="l" fontAlgn="b"/>
                      <a:r>
                        <a:rPr lang="es-DO" sz="1600" b="0" i="0" u="none" strike="noStrike">
                          <a:solidFill>
                            <a:srgbClr val="000000"/>
                          </a:solidFill>
                          <a:latin typeface="Calibri"/>
                        </a:rPr>
                        <a:t>3-sec</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85.48%</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dirty="0">
                          <a:solidFill>
                            <a:srgbClr val="000000"/>
                          </a:solidFill>
                          <a:latin typeface="Calibri"/>
                        </a:rPr>
                        <a:t>38.10%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dirty="0">
                          <a:solidFill>
                            <a:srgbClr val="000000"/>
                          </a:solidFill>
                          <a:latin typeface="Calibri"/>
                        </a:rPr>
                        <a:t>37.70%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a:solidFill>
                            <a:srgbClr val="000000"/>
                          </a:solidFill>
                          <a:latin typeface="Calibri"/>
                        </a:rPr>
                        <a:t>23.33%</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26.88%</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a:solidFill>
                            <a:srgbClr val="000000"/>
                          </a:solidFill>
                          <a:latin typeface="Calibri"/>
                        </a:rPr>
                        <a:t>31.58%</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66.67%</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a:solidFill>
                            <a:srgbClr val="000000"/>
                          </a:solidFill>
                          <a:latin typeface="Calibri"/>
                        </a:rPr>
                        <a:t>45.95%</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07">
                <a:tc rowSpan="3">
                  <a:txBody>
                    <a:bodyPr/>
                    <a:lstStyle/>
                    <a:p>
                      <a:pPr algn="ctr" fontAlgn="ctr"/>
                      <a:r>
                        <a:rPr lang="es-DO" sz="1600" b="0" i="0" u="none" strike="noStrike">
                          <a:solidFill>
                            <a:srgbClr val="000000"/>
                          </a:solidFill>
                          <a:latin typeface="Calibri"/>
                        </a:rPr>
                        <a:t>12/10/2008</a:t>
                      </a:r>
                    </a:p>
                  </a:txBody>
                  <a:tcPr marL="9199" marR="9199" marT="91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DO" sz="1600" b="0" i="0" u="none" strike="noStrike">
                          <a:solidFill>
                            <a:srgbClr val="000000"/>
                          </a:solidFill>
                          <a:latin typeface="Calibri"/>
                        </a:rPr>
                        <a:t>1-sec</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1" i="0" u="none" strike="noStrike">
                          <a:solidFill>
                            <a:srgbClr val="000000"/>
                          </a:solidFill>
                          <a:latin typeface="Calibri"/>
                        </a:rPr>
                        <a:t>40.20%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25.57%</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dirty="0">
                          <a:solidFill>
                            <a:srgbClr val="000000"/>
                          </a:solidFill>
                          <a:latin typeface="Calibri"/>
                        </a:rPr>
                        <a:t>7.56%</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5.44%</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7.06%</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0.00%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26.33%</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6.52%</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07">
                <a:tc vMerge="1">
                  <a:txBody>
                    <a:bodyPr/>
                    <a:lstStyle/>
                    <a:p>
                      <a:endParaRPr lang="es-DO"/>
                    </a:p>
                  </a:txBody>
                  <a:tcPr/>
                </a:tc>
                <a:tc>
                  <a:txBody>
                    <a:bodyPr/>
                    <a:lstStyle/>
                    <a:p>
                      <a:pPr algn="l" fontAlgn="b"/>
                      <a:r>
                        <a:rPr lang="es-DO" sz="1600" b="0" i="0" u="none" strike="noStrike">
                          <a:solidFill>
                            <a:srgbClr val="000000"/>
                          </a:solidFill>
                          <a:latin typeface="Calibri"/>
                        </a:rPr>
                        <a:t>2-sec</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73.20%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42.05%</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dirty="0">
                          <a:solidFill>
                            <a:srgbClr val="000000"/>
                          </a:solidFill>
                          <a:latin typeface="Calibri"/>
                        </a:rPr>
                        <a:t>23.26%</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23.13%</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16.47%</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6.35%</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56.00%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31.16%</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07">
                <a:tc vMerge="1">
                  <a:txBody>
                    <a:bodyPr/>
                    <a:lstStyle/>
                    <a:p>
                      <a:endParaRPr lang="es-DO"/>
                    </a:p>
                  </a:txBody>
                  <a:tcPr/>
                </a:tc>
                <a:tc>
                  <a:txBody>
                    <a:bodyPr/>
                    <a:lstStyle/>
                    <a:p>
                      <a:pPr algn="l" fontAlgn="b"/>
                      <a:r>
                        <a:rPr lang="es-DO" sz="1600" b="0" i="0" u="none" strike="noStrike">
                          <a:solidFill>
                            <a:srgbClr val="000000"/>
                          </a:solidFill>
                          <a:latin typeface="Calibri"/>
                        </a:rPr>
                        <a:t>3-sec</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86.20%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51.14%</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35.47%</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dirty="0">
                          <a:solidFill>
                            <a:srgbClr val="000000"/>
                          </a:solidFill>
                          <a:latin typeface="Calibri"/>
                        </a:rPr>
                        <a:t>33.33%</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25.88%</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9.52%</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66.00%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47.83%</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07">
                <a:tc rowSpan="3">
                  <a:txBody>
                    <a:bodyPr/>
                    <a:lstStyle/>
                    <a:p>
                      <a:pPr algn="ctr" fontAlgn="ctr"/>
                      <a:r>
                        <a:rPr lang="es-DO" sz="1600" b="0" i="0" u="none" strike="noStrike">
                          <a:solidFill>
                            <a:srgbClr val="000000"/>
                          </a:solidFill>
                          <a:latin typeface="Calibri"/>
                        </a:rPr>
                        <a:t>12/11/2008</a:t>
                      </a:r>
                    </a:p>
                  </a:txBody>
                  <a:tcPr marL="9199" marR="9199" marT="91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DO" sz="1600" b="0" i="0" u="none" strike="noStrike">
                          <a:solidFill>
                            <a:srgbClr val="000000"/>
                          </a:solidFill>
                          <a:latin typeface="Calibri"/>
                        </a:rPr>
                        <a:t>1-sec</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1" i="0" u="none" strike="noStrike">
                          <a:solidFill>
                            <a:srgbClr val="000000"/>
                          </a:solidFill>
                          <a:latin typeface="Calibri"/>
                        </a:rPr>
                        <a:t>28.38%</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13.71%</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8.06%</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dirty="0">
                          <a:solidFill>
                            <a:srgbClr val="000000"/>
                          </a:solidFill>
                          <a:latin typeface="Calibri"/>
                        </a:rPr>
                        <a:t>1.43%</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15.15%</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a:solidFill>
                            <a:srgbClr val="000000"/>
                          </a:solidFill>
                          <a:latin typeface="Calibri"/>
                        </a:rPr>
                        <a:t>5.48%</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22.00%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9.63%</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207">
                <a:tc vMerge="1">
                  <a:txBody>
                    <a:bodyPr/>
                    <a:lstStyle/>
                    <a:p>
                      <a:endParaRPr lang="es-DO"/>
                    </a:p>
                  </a:txBody>
                  <a:tcPr/>
                </a:tc>
                <a:tc>
                  <a:txBody>
                    <a:bodyPr/>
                    <a:lstStyle/>
                    <a:p>
                      <a:pPr algn="l" fontAlgn="b"/>
                      <a:r>
                        <a:rPr lang="es-DO" sz="1600" b="0" i="0" u="none" strike="noStrike">
                          <a:solidFill>
                            <a:srgbClr val="000000"/>
                          </a:solidFill>
                          <a:latin typeface="Calibri"/>
                        </a:rPr>
                        <a:t>2-sec</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68.92%</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26.61%</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20.97%</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15.00%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dirty="0">
                          <a:solidFill>
                            <a:srgbClr val="000000"/>
                          </a:solidFill>
                          <a:latin typeface="Calibri"/>
                        </a:rPr>
                        <a:t>21.21%</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DO" sz="1600" b="0" i="0" u="none" strike="noStrike">
                          <a:solidFill>
                            <a:srgbClr val="000000"/>
                          </a:solidFill>
                          <a:latin typeface="Calibri"/>
                        </a:rPr>
                        <a:t>15.07%</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dirty="0">
                          <a:solidFill>
                            <a:srgbClr val="000000"/>
                          </a:solidFill>
                          <a:latin typeface="Calibri"/>
                        </a:rPr>
                        <a:t>48.00%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27.41%</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067">
                <a:tc vMerge="1">
                  <a:txBody>
                    <a:bodyPr/>
                    <a:lstStyle/>
                    <a:p>
                      <a:endParaRPr lang="es-DO"/>
                    </a:p>
                  </a:txBody>
                  <a:tcPr/>
                </a:tc>
                <a:tc>
                  <a:txBody>
                    <a:bodyPr/>
                    <a:lstStyle/>
                    <a:p>
                      <a:pPr algn="l" fontAlgn="b"/>
                      <a:r>
                        <a:rPr lang="es-DO" sz="1600" b="0" i="0" u="none" strike="noStrike">
                          <a:solidFill>
                            <a:srgbClr val="000000"/>
                          </a:solidFill>
                          <a:latin typeface="Calibri"/>
                        </a:rPr>
                        <a:t>3-sec</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79.73%</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37.90%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35.48%</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30.71%</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DO" sz="1600" b="0" i="0" u="none" strike="noStrike">
                          <a:solidFill>
                            <a:srgbClr val="000000"/>
                          </a:solidFill>
                          <a:latin typeface="Calibri"/>
                        </a:rPr>
                        <a:t>33.33%</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DO" sz="1600" b="0" i="0" u="none" strike="noStrike" dirty="0">
                          <a:solidFill>
                            <a:srgbClr val="000000"/>
                          </a:solidFill>
                          <a:latin typeface="Calibri"/>
                        </a:rPr>
                        <a:t>23.29%</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DO" sz="1600" b="0" i="0" u="none" strike="noStrike" dirty="0">
                          <a:solidFill>
                            <a:srgbClr val="000000"/>
                          </a:solidFill>
                          <a:latin typeface="Calibri"/>
                        </a:rPr>
                        <a:t>64.00%</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DO" sz="1600" b="0" i="0" u="none" strike="noStrike" dirty="0">
                          <a:solidFill>
                            <a:srgbClr val="000000"/>
                          </a:solidFill>
                          <a:latin typeface="Calibri"/>
                        </a:rPr>
                        <a:t>40.74%</a:t>
                      </a:r>
                    </a:p>
                  </a:txBody>
                  <a:tcPr marL="9199" marR="9199" marT="91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534400" cy="844700"/>
          </a:xfrm>
        </p:spPr>
        <p:txBody>
          <a:bodyPr>
            <a:normAutofit fontScale="90000"/>
          </a:bodyPr>
          <a:lstStyle/>
          <a:p>
            <a:r>
              <a:rPr lang="en-US" sz="3600" dirty="0" smtClean="0">
                <a:latin typeface="Arial" pitchFamily="34" charset="0"/>
                <a:cs typeface="Arial" pitchFamily="34" charset="0"/>
              </a:rPr>
              <a:t>Survey  (Studying the Vehicle Headway Treatments).</a:t>
            </a:r>
            <a:endParaRPr lang="es-DO" dirty="0"/>
          </a:p>
        </p:txBody>
      </p:sp>
      <p:pic>
        <p:nvPicPr>
          <p:cNvPr id="28674" name="Picture 2" descr="C:\Users\Maximo Polanco\Desktop\IMG00024.jpg"/>
          <p:cNvPicPr>
            <a:picLocks noGrp="1" noChangeAspect="1" noChangeArrowheads="1"/>
          </p:cNvPicPr>
          <p:nvPr>
            <p:ph sz="quarter" idx="1"/>
          </p:nvPr>
        </p:nvPicPr>
        <p:blipFill>
          <a:blip r:embed="rId2" cstate="print"/>
          <a:srcRect/>
          <a:stretch>
            <a:fillRect/>
          </a:stretch>
        </p:blipFill>
        <p:spPr bwMode="auto">
          <a:xfrm>
            <a:off x="642910" y="1643050"/>
            <a:ext cx="6238919" cy="4679189"/>
          </a:xfrm>
          <a:prstGeom prst="rect">
            <a:avLst/>
          </a:prstGeom>
          <a:noFill/>
        </p:spPr>
      </p:pic>
      <p:sp>
        <p:nvSpPr>
          <p:cNvPr id="5" name="TextBox 4"/>
          <p:cNvSpPr txBox="1"/>
          <p:nvPr/>
        </p:nvSpPr>
        <p:spPr>
          <a:xfrm>
            <a:off x="7286644" y="1714488"/>
            <a:ext cx="642942" cy="452431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t>
            </a:r>
          </a:p>
          <a:p>
            <a:pPr algn="ctr"/>
            <a:r>
              <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a:t>
            </a:r>
          </a:p>
          <a:p>
            <a:pPr algn="ctr"/>
            <a:r>
              <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a:t>
            </a:r>
          </a:p>
          <a:p>
            <a:pPr algn="ctr"/>
            <a:r>
              <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t>
            </a:r>
          </a:p>
          <a:p>
            <a:pPr algn="ctr"/>
            <a:r>
              <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a:t>
            </a:r>
          </a:p>
          <a:p>
            <a:pPr algn="ctr"/>
            <a:r>
              <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t>
            </a:r>
          </a:p>
          <a:p>
            <a:pPr algn="ctr"/>
            <a:r>
              <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 </a:t>
            </a:r>
          </a:p>
          <a:p>
            <a:pPr algn="ctr"/>
            <a:endPar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t>
            </a:r>
          </a:p>
          <a:p>
            <a:pPr algn="ctr"/>
            <a:r>
              <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a:t>
            </a:r>
          </a:p>
          <a:p>
            <a:pPr algn="ctr"/>
            <a:r>
              <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t>
            </a:r>
          </a:p>
          <a:p>
            <a:pPr algn="ctr"/>
            <a:r>
              <a:rPr lang="es-DO"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t>
            </a:r>
            <a:endParaRPr lang="es-DO"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28604"/>
            <a:ext cx="8534400" cy="758952"/>
          </a:xfrm>
        </p:spPr>
        <p:txBody>
          <a:bodyPr>
            <a:noAutofit/>
          </a:bodyPr>
          <a:lstStyle/>
          <a:p>
            <a:pPr lvl="2" algn="ctr" rtl="0">
              <a:spcBef>
                <a:spcPct val="0"/>
              </a:spcBef>
            </a:pPr>
            <a:r>
              <a:rPr lang="en-US" sz="2800" kern="1200" dirty="0">
                <a:solidFill>
                  <a:schemeClr val="accent3">
                    <a:shade val="75000"/>
                  </a:schemeClr>
                </a:solidFill>
                <a:latin typeface="Arial" pitchFamily="34" charset="0"/>
                <a:ea typeface="+mj-ea"/>
                <a:cs typeface="Arial" pitchFamily="34" charset="0"/>
              </a:rPr>
              <a:t>Survey  (Studying the Vehicle Headway Treatments).</a:t>
            </a:r>
            <a:r>
              <a:rPr lang="en-US" sz="3300" kern="1200" dirty="0">
                <a:solidFill>
                  <a:schemeClr val="accent3">
                    <a:shade val="75000"/>
                  </a:schemeClr>
                </a:solidFill>
                <a:latin typeface="Arial" pitchFamily="34" charset="0"/>
                <a:ea typeface="+mj-ea"/>
                <a:cs typeface="Arial" pitchFamily="34" charset="0"/>
              </a:rPr>
              <a:t/>
            </a:r>
            <a:br>
              <a:rPr lang="en-US" sz="3300" kern="1200" dirty="0">
                <a:solidFill>
                  <a:schemeClr val="accent3">
                    <a:shade val="75000"/>
                  </a:schemeClr>
                </a:solidFill>
                <a:latin typeface="Arial" pitchFamily="34" charset="0"/>
                <a:ea typeface="+mj-ea"/>
                <a:cs typeface="Arial" pitchFamily="34" charset="0"/>
              </a:rPr>
            </a:br>
            <a:endParaRPr lang="en-US" sz="3300" kern="1200" dirty="0">
              <a:solidFill>
                <a:schemeClr val="accent3">
                  <a:shade val="75000"/>
                </a:schemeClr>
              </a:solidFill>
              <a:latin typeface="Arial" pitchFamily="34" charset="0"/>
              <a:ea typeface="+mj-ea"/>
              <a:cs typeface="Arial" pitchFamily="34" charset="0"/>
            </a:endParaRPr>
          </a:p>
        </p:txBody>
      </p:sp>
      <p:sp>
        <p:nvSpPr>
          <p:cNvPr id="3" name="Content Placeholder 2"/>
          <p:cNvSpPr>
            <a:spLocks noGrp="1"/>
          </p:cNvSpPr>
          <p:nvPr>
            <p:ph sz="quarter" idx="1"/>
          </p:nvPr>
        </p:nvSpPr>
        <p:spPr/>
        <p:txBody>
          <a:bodyPr>
            <a:normAutofit/>
          </a:bodyPr>
          <a:lstStyle/>
          <a:p>
            <a:r>
              <a:rPr lang="en-US" dirty="0" smtClean="0">
                <a:latin typeface="Arial" pitchFamily="34" charset="0"/>
                <a:cs typeface="Arial" pitchFamily="34" charset="0"/>
              </a:rPr>
              <a:t>Main Purposes </a:t>
            </a:r>
          </a:p>
          <a:p>
            <a:pPr lvl="1"/>
            <a:r>
              <a:rPr lang="en-US" dirty="0" smtClean="0">
                <a:latin typeface="Arial" pitchFamily="34" charset="0"/>
                <a:cs typeface="Arial" pitchFamily="34" charset="0"/>
              </a:rPr>
              <a:t>Educate RI drivers about proper vehicle headway.</a:t>
            </a:r>
          </a:p>
          <a:p>
            <a:pPr lvl="1"/>
            <a:r>
              <a:rPr lang="en-US" dirty="0" smtClean="0">
                <a:latin typeface="Arial" pitchFamily="34" charset="0"/>
                <a:cs typeface="Arial" pitchFamily="34" charset="0"/>
              </a:rPr>
              <a:t>Determine which  Treatment is the most preferred .</a:t>
            </a:r>
          </a:p>
          <a:p>
            <a:pPr lvl="1"/>
            <a:endParaRPr lang="en-US" dirty="0" smtClean="0">
              <a:latin typeface="Arial" pitchFamily="34" charset="0"/>
              <a:cs typeface="Arial" pitchFamily="34" charset="0"/>
            </a:endParaRPr>
          </a:p>
          <a:p>
            <a:r>
              <a:rPr lang="en-US" dirty="0" smtClean="0">
                <a:latin typeface="Arial" pitchFamily="34" charset="0"/>
                <a:cs typeface="Arial" pitchFamily="34" charset="0"/>
              </a:rPr>
              <a:t>Basic Questions</a:t>
            </a:r>
          </a:p>
          <a:p>
            <a:pPr lvl="1"/>
            <a:r>
              <a:rPr lang="en-US" dirty="0" smtClean="0">
                <a:latin typeface="Arial" pitchFamily="34" charset="0"/>
                <a:cs typeface="Arial" pitchFamily="34" charset="0"/>
              </a:rPr>
              <a:t>Treatment </a:t>
            </a:r>
          </a:p>
          <a:p>
            <a:pPr lvl="1"/>
            <a:r>
              <a:rPr lang="en-US" dirty="0" smtClean="0">
                <a:latin typeface="Arial" pitchFamily="34" charset="0"/>
                <a:cs typeface="Arial" pitchFamily="34" charset="0"/>
              </a:rPr>
              <a:t>Signs </a:t>
            </a:r>
          </a:p>
          <a:p>
            <a:pPr lvl="1"/>
            <a:r>
              <a:rPr lang="en-US" dirty="0" smtClean="0">
                <a:latin typeface="Arial" pitchFamily="34" charset="0"/>
                <a:cs typeface="Arial" pitchFamily="34" charset="0"/>
              </a:rPr>
              <a:t>Graphics</a:t>
            </a:r>
          </a:p>
          <a:p>
            <a:pPr lvl="1"/>
            <a:r>
              <a:rPr lang="en-US" dirty="0" smtClean="0">
                <a:latin typeface="Arial" pitchFamily="34" charset="0"/>
                <a:cs typeface="Arial" pitchFamily="34" charset="0"/>
              </a:rPr>
              <a:t>Traffic signs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Text Box 4"/>
          <p:cNvSpPr txBox="1">
            <a:spLocks noChangeArrowheads="1"/>
          </p:cNvSpPr>
          <p:nvPr/>
        </p:nvSpPr>
        <p:spPr bwMode="auto">
          <a:xfrm>
            <a:off x="533400" y="381000"/>
            <a:ext cx="7772400" cy="641350"/>
          </a:xfrm>
          <a:prstGeom prst="rect">
            <a:avLst/>
          </a:prstGeom>
          <a:noFill/>
          <a:ln w="9525">
            <a:noFill/>
            <a:miter lim="800000"/>
            <a:headEnd/>
            <a:tailEnd/>
          </a:ln>
        </p:spPr>
        <p:txBody>
          <a:bodyPr>
            <a:spAutoFit/>
          </a:bodyPr>
          <a:lstStyle/>
          <a:p>
            <a:pPr marL="290513" indent="-290513"/>
            <a:r>
              <a:rPr lang="en-US" altLang="zh-CN" b="1">
                <a:ea typeface="宋体" pitchFamily="2" charset="-122"/>
                <a:sym typeface="Wingdings" pitchFamily="2" charset="2"/>
              </a:rPr>
              <a:t>     1.Which of the following would be most effective in helping you maintain a proper following distance?</a:t>
            </a:r>
          </a:p>
        </p:txBody>
      </p:sp>
      <p:sp>
        <p:nvSpPr>
          <p:cNvPr id="5134" name="TextBox 9"/>
          <p:cNvSpPr txBox="1">
            <a:spLocks noChangeArrowheads="1"/>
          </p:cNvSpPr>
          <p:nvPr/>
        </p:nvSpPr>
        <p:spPr bwMode="auto">
          <a:xfrm>
            <a:off x="1428728" y="1357298"/>
            <a:ext cx="1752600" cy="366713"/>
          </a:xfrm>
          <a:prstGeom prst="rect">
            <a:avLst/>
          </a:prstGeom>
          <a:noFill/>
          <a:ln w="9525">
            <a:noFill/>
            <a:miter lim="800000"/>
            <a:headEnd/>
            <a:tailEnd/>
          </a:ln>
        </p:spPr>
        <p:txBody>
          <a:bodyPr>
            <a:spAutoFit/>
          </a:bodyPr>
          <a:lstStyle/>
          <a:p>
            <a:r>
              <a:rPr lang="en-US" altLang="zh-CN" dirty="0">
                <a:ea typeface="宋体" pitchFamily="2" charset="-122"/>
              </a:rPr>
              <a:t>Painted dots</a:t>
            </a:r>
          </a:p>
        </p:txBody>
      </p:sp>
      <p:sp>
        <p:nvSpPr>
          <p:cNvPr id="5135" name="TextBox 10"/>
          <p:cNvSpPr txBox="1">
            <a:spLocks noChangeArrowheads="1"/>
          </p:cNvSpPr>
          <p:nvPr/>
        </p:nvSpPr>
        <p:spPr bwMode="auto">
          <a:xfrm>
            <a:off x="1500166" y="3786190"/>
            <a:ext cx="1752600" cy="366713"/>
          </a:xfrm>
          <a:prstGeom prst="rect">
            <a:avLst/>
          </a:prstGeom>
          <a:noFill/>
          <a:ln w="9525">
            <a:noFill/>
            <a:miter lim="800000"/>
            <a:headEnd/>
            <a:tailEnd/>
          </a:ln>
        </p:spPr>
        <p:txBody>
          <a:bodyPr>
            <a:spAutoFit/>
          </a:bodyPr>
          <a:lstStyle/>
          <a:p>
            <a:r>
              <a:rPr lang="en-US" altLang="zh-CN" dirty="0">
                <a:ea typeface="宋体" pitchFamily="2" charset="-122"/>
              </a:rPr>
              <a:t>Painted arrows</a:t>
            </a:r>
          </a:p>
        </p:txBody>
      </p:sp>
      <p:sp>
        <p:nvSpPr>
          <p:cNvPr id="5136" name="TextBox 11"/>
          <p:cNvSpPr txBox="1">
            <a:spLocks noChangeArrowheads="1"/>
          </p:cNvSpPr>
          <p:nvPr/>
        </p:nvSpPr>
        <p:spPr bwMode="auto">
          <a:xfrm>
            <a:off x="5572132" y="1428736"/>
            <a:ext cx="1752600" cy="366713"/>
          </a:xfrm>
          <a:prstGeom prst="rect">
            <a:avLst/>
          </a:prstGeom>
          <a:noFill/>
          <a:ln w="9525">
            <a:noFill/>
            <a:miter lim="800000"/>
            <a:headEnd/>
            <a:tailEnd/>
          </a:ln>
        </p:spPr>
        <p:txBody>
          <a:bodyPr>
            <a:spAutoFit/>
          </a:bodyPr>
          <a:lstStyle/>
          <a:p>
            <a:r>
              <a:rPr lang="en-US" altLang="zh-CN" dirty="0">
                <a:ea typeface="宋体" pitchFamily="2" charset="-122"/>
              </a:rPr>
              <a:t>Neon panels</a:t>
            </a:r>
          </a:p>
        </p:txBody>
      </p:sp>
      <p:sp>
        <p:nvSpPr>
          <p:cNvPr id="5137" name="TextBox 11"/>
          <p:cNvSpPr txBox="1">
            <a:spLocks noChangeArrowheads="1"/>
          </p:cNvSpPr>
          <p:nvPr/>
        </p:nvSpPr>
        <p:spPr bwMode="auto">
          <a:xfrm>
            <a:off x="5643570" y="3714752"/>
            <a:ext cx="1752600" cy="366713"/>
          </a:xfrm>
          <a:prstGeom prst="rect">
            <a:avLst/>
          </a:prstGeom>
          <a:noFill/>
          <a:ln w="9525">
            <a:noFill/>
            <a:miter lim="800000"/>
            <a:headEnd/>
            <a:tailEnd/>
          </a:ln>
        </p:spPr>
        <p:txBody>
          <a:bodyPr>
            <a:spAutoFit/>
          </a:bodyPr>
          <a:lstStyle/>
          <a:p>
            <a:r>
              <a:rPr lang="en-US" altLang="zh-CN" dirty="0">
                <a:ea typeface="宋体" pitchFamily="2" charset="-122"/>
              </a:rPr>
              <a:t>Bars</a:t>
            </a:r>
          </a:p>
        </p:txBody>
      </p:sp>
      <p:pic>
        <p:nvPicPr>
          <p:cNvPr id="5138" name="Picture 13" descr="Markings - panels.PNG"/>
          <p:cNvPicPr>
            <a:picLocks noChangeAspect="1"/>
          </p:cNvPicPr>
          <p:nvPr/>
        </p:nvPicPr>
        <p:blipFill>
          <a:blip r:embed="rId13" cstate="print"/>
          <a:srcRect/>
          <a:stretch>
            <a:fillRect/>
          </a:stretch>
        </p:blipFill>
        <p:spPr bwMode="auto">
          <a:xfrm>
            <a:off x="5500694" y="1785926"/>
            <a:ext cx="2262188" cy="1330325"/>
          </a:xfrm>
          <a:prstGeom prst="rect">
            <a:avLst/>
          </a:prstGeom>
          <a:noFill/>
          <a:ln w="9525">
            <a:noFill/>
            <a:miter lim="800000"/>
            <a:headEnd/>
            <a:tailEnd/>
          </a:ln>
        </p:spPr>
      </p:pic>
      <p:pic>
        <p:nvPicPr>
          <p:cNvPr id="5139" name="Picture 14" descr="Markings - arrows.PNG"/>
          <p:cNvPicPr>
            <a:picLocks noChangeAspect="1"/>
          </p:cNvPicPr>
          <p:nvPr/>
        </p:nvPicPr>
        <p:blipFill>
          <a:blip r:embed="rId14" cstate="print"/>
          <a:srcRect/>
          <a:stretch>
            <a:fillRect/>
          </a:stretch>
        </p:blipFill>
        <p:spPr bwMode="auto">
          <a:xfrm>
            <a:off x="1285852" y="4214818"/>
            <a:ext cx="2262188" cy="1330325"/>
          </a:xfrm>
          <a:prstGeom prst="rect">
            <a:avLst/>
          </a:prstGeom>
          <a:noFill/>
          <a:ln w="9525">
            <a:noFill/>
            <a:miter lim="800000"/>
            <a:headEnd/>
            <a:tailEnd/>
          </a:ln>
        </p:spPr>
      </p:pic>
      <p:pic>
        <p:nvPicPr>
          <p:cNvPr id="5140" name="Picture 15" descr="Markings - bars.PNG"/>
          <p:cNvPicPr>
            <a:picLocks noChangeAspect="1"/>
          </p:cNvPicPr>
          <p:nvPr/>
        </p:nvPicPr>
        <p:blipFill>
          <a:blip r:embed="rId15" cstate="print"/>
          <a:srcRect/>
          <a:stretch>
            <a:fillRect/>
          </a:stretch>
        </p:blipFill>
        <p:spPr bwMode="auto">
          <a:xfrm>
            <a:off x="5500694" y="4143380"/>
            <a:ext cx="2271712" cy="1335087"/>
          </a:xfrm>
          <a:prstGeom prst="rect">
            <a:avLst/>
          </a:prstGeom>
          <a:noFill/>
          <a:ln w="9525">
            <a:noFill/>
            <a:miter lim="800000"/>
            <a:headEnd/>
            <a:tailEnd/>
          </a:ln>
        </p:spPr>
      </p:pic>
      <p:pic>
        <p:nvPicPr>
          <p:cNvPr id="5141" name="Picture 16" descr="Markings - dots.PNG"/>
          <p:cNvPicPr>
            <a:picLocks noChangeAspect="1"/>
          </p:cNvPicPr>
          <p:nvPr/>
        </p:nvPicPr>
        <p:blipFill>
          <a:blip r:embed="rId16" cstate="print"/>
          <a:srcRect/>
          <a:stretch>
            <a:fillRect/>
          </a:stretch>
        </p:blipFill>
        <p:spPr bwMode="auto">
          <a:xfrm>
            <a:off x="1285852" y="1785926"/>
            <a:ext cx="2271712" cy="1335088"/>
          </a:xfrm>
          <a:prstGeom prst="rect">
            <a:avLst/>
          </a:prstGeom>
          <a:noFill/>
          <a:ln w="9525">
            <a:noFill/>
            <a:miter lim="800000"/>
            <a:headEnd/>
            <a:tailEnd/>
          </a:ln>
        </p:spPr>
      </p:pic>
    </p:spTree>
    <p:controls>
      <p:control spid="32770" name="OptionButton1" r:id="rId2" imgW="552600" imgH="352440"/>
      <p:control spid="32771" name="OptionButton2" r:id="rId3" imgW="561960" imgH="352440"/>
      <p:control spid="32772" name="OptionButton3" r:id="rId4" imgW="571680" imgH="352440"/>
      <p:control spid="32773" name="CommandButton1" r:id="rId5" imgW="2438280" imgH="533520"/>
      <p:control spid="32774" name="OptionButton4" r:id="rId6" imgW="571680" imgH="352440"/>
      <p:control spid="32775" name="CommandButton2" r:id="rId7" imgW="2457360" imgH="533520"/>
      <p:control spid="32776" name="CommandButton3" r:id="rId8" imgW="2457360" imgH="533520"/>
      <p:control spid="32777" name="CommandButton4" r:id="rId9" imgW="2457360" imgH="533520"/>
      <p:control spid="32779" name="MediaPlayer1" r:id="rId10" imgW="2333333" imgH="2285714"/>
    </p:controls>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3"/>
          <p:cNvSpPr txBox="1">
            <a:spLocks noChangeArrowheads="1"/>
          </p:cNvSpPr>
          <p:nvPr/>
        </p:nvSpPr>
        <p:spPr bwMode="auto">
          <a:xfrm>
            <a:off x="457200" y="381000"/>
            <a:ext cx="7467600" cy="366713"/>
          </a:xfrm>
          <a:prstGeom prst="rect">
            <a:avLst/>
          </a:prstGeom>
          <a:noFill/>
          <a:ln w="9525">
            <a:noFill/>
            <a:miter lim="800000"/>
            <a:headEnd/>
            <a:tailEnd/>
          </a:ln>
        </p:spPr>
        <p:txBody>
          <a:bodyPr>
            <a:spAutoFit/>
          </a:bodyPr>
          <a:lstStyle/>
          <a:p>
            <a:r>
              <a:rPr lang="en-US" altLang="zh-CN" b="1">
                <a:ea typeface="宋体" pitchFamily="2" charset="-122"/>
                <a:sym typeface="Wingdings" pitchFamily="2" charset="2"/>
              </a:rPr>
              <a:t>2. Which of the following signs would be easiest to understand?</a:t>
            </a:r>
          </a:p>
        </p:txBody>
      </p:sp>
      <p:pic>
        <p:nvPicPr>
          <p:cNvPr id="9224" name="Picture 7" descr="Road Sign - bars Text 1.PNG"/>
          <p:cNvPicPr>
            <a:picLocks noChangeAspect="1"/>
          </p:cNvPicPr>
          <p:nvPr/>
        </p:nvPicPr>
        <p:blipFill>
          <a:blip r:embed="rId8" cstate="print"/>
          <a:srcRect/>
          <a:stretch>
            <a:fillRect/>
          </a:stretch>
        </p:blipFill>
        <p:spPr bwMode="auto">
          <a:xfrm>
            <a:off x="1704975" y="1276350"/>
            <a:ext cx="1952625" cy="1924050"/>
          </a:xfrm>
          <a:prstGeom prst="rect">
            <a:avLst/>
          </a:prstGeom>
          <a:noFill/>
          <a:ln w="9525">
            <a:noFill/>
            <a:miter lim="800000"/>
            <a:headEnd/>
            <a:tailEnd/>
          </a:ln>
        </p:spPr>
      </p:pic>
      <p:pic>
        <p:nvPicPr>
          <p:cNvPr id="9225" name="Picture 9" descr="Road Sign - bars Text 3.PNG"/>
          <p:cNvPicPr>
            <a:picLocks noChangeAspect="1"/>
          </p:cNvPicPr>
          <p:nvPr/>
        </p:nvPicPr>
        <p:blipFill>
          <a:blip r:embed="rId9" cstate="print"/>
          <a:srcRect/>
          <a:stretch>
            <a:fillRect/>
          </a:stretch>
        </p:blipFill>
        <p:spPr bwMode="auto">
          <a:xfrm>
            <a:off x="5133975" y="1409700"/>
            <a:ext cx="1952625" cy="1409700"/>
          </a:xfrm>
          <a:prstGeom prst="rect">
            <a:avLst/>
          </a:prstGeom>
          <a:noFill/>
          <a:ln w="9525">
            <a:noFill/>
            <a:miter lim="800000"/>
            <a:headEnd/>
            <a:tailEnd/>
          </a:ln>
        </p:spPr>
      </p:pic>
      <p:pic>
        <p:nvPicPr>
          <p:cNvPr id="9226" name="图片 7" descr="Road Sign - bars Text 4.PNG"/>
          <p:cNvPicPr>
            <a:picLocks noChangeAspect="1"/>
          </p:cNvPicPr>
          <p:nvPr/>
        </p:nvPicPr>
        <p:blipFill>
          <a:blip r:embed="rId10" cstate="print"/>
          <a:srcRect/>
          <a:stretch>
            <a:fillRect/>
          </a:stretch>
        </p:blipFill>
        <p:spPr bwMode="auto">
          <a:xfrm>
            <a:off x="5029200" y="3886200"/>
            <a:ext cx="2124075" cy="1362075"/>
          </a:xfrm>
          <a:prstGeom prst="rect">
            <a:avLst/>
          </a:prstGeom>
          <a:noFill/>
          <a:ln w="9525">
            <a:noFill/>
            <a:miter lim="800000"/>
            <a:headEnd/>
            <a:tailEnd/>
          </a:ln>
        </p:spPr>
      </p:pic>
      <p:pic>
        <p:nvPicPr>
          <p:cNvPr id="9227" name="图片 8" descr="Road Sign - bars Text 5.PNG"/>
          <p:cNvPicPr>
            <a:picLocks noChangeAspect="1"/>
          </p:cNvPicPr>
          <p:nvPr/>
        </p:nvPicPr>
        <p:blipFill>
          <a:blip r:embed="rId11" cstate="print"/>
          <a:srcRect/>
          <a:stretch>
            <a:fillRect/>
          </a:stretch>
        </p:blipFill>
        <p:spPr bwMode="auto">
          <a:xfrm>
            <a:off x="1709738" y="3386138"/>
            <a:ext cx="1952625" cy="2371725"/>
          </a:xfrm>
          <a:prstGeom prst="rect">
            <a:avLst/>
          </a:prstGeom>
          <a:noFill/>
          <a:ln w="9525">
            <a:noFill/>
            <a:miter lim="800000"/>
            <a:headEnd/>
            <a:tailEnd/>
          </a:ln>
        </p:spPr>
      </p:pic>
    </p:spTree>
    <p:controls>
      <p:control spid="33795" name="OptionButton1" r:id="rId2" imgW="552600" imgH="352440"/>
      <p:control spid="33796" name="OptionButton2" r:id="rId3" imgW="561960" imgH="352440"/>
      <p:control spid="33797" name="OptionButton3" r:id="rId4" imgW="571680" imgH="352440"/>
      <p:control spid="33798" name="OptionButton4" r:id="rId5" imgW="571680" imgH="352440"/>
    </p:controls>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3"/>
          <p:cNvSpPr txBox="1">
            <a:spLocks noChangeArrowheads="1"/>
          </p:cNvSpPr>
          <p:nvPr/>
        </p:nvSpPr>
        <p:spPr bwMode="auto">
          <a:xfrm>
            <a:off x="457200" y="381000"/>
            <a:ext cx="7467600" cy="366713"/>
          </a:xfrm>
          <a:prstGeom prst="rect">
            <a:avLst/>
          </a:prstGeom>
          <a:noFill/>
          <a:ln w="9525">
            <a:noFill/>
            <a:miter lim="800000"/>
            <a:headEnd/>
            <a:tailEnd/>
          </a:ln>
        </p:spPr>
        <p:txBody>
          <a:bodyPr>
            <a:spAutoFit/>
          </a:bodyPr>
          <a:lstStyle/>
          <a:p>
            <a:r>
              <a:rPr lang="en-US" altLang="zh-CN" b="1">
                <a:ea typeface="宋体" pitchFamily="2" charset="-122"/>
                <a:sym typeface="Wingdings" pitchFamily="2" charset="2"/>
              </a:rPr>
              <a:t>3. Which of the following signs would be easiest to understand?</a:t>
            </a:r>
          </a:p>
        </p:txBody>
      </p:sp>
      <p:pic>
        <p:nvPicPr>
          <p:cNvPr id="23558" name="图片 8" descr="Road Sign - bars Text 5.PNG"/>
          <p:cNvPicPr>
            <a:picLocks noChangeAspect="1"/>
          </p:cNvPicPr>
          <p:nvPr/>
        </p:nvPicPr>
        <p:blipFill>
          <a:blip r:embed="rId6" cstate="print"/>
          <a:srcRect/>
          <a:stretch>
            <a:fillRect/>
          </a:stretch>
        </p:blipFill>
        <p:spPr bwMode="auto">
          <a:xfrm>
            <a:off x="1714480" y="1214422"/>
            <a:ext cx="1952625" cy="2371725"/>
          </a:xfrm>
          <a:prstGeom prst="rect">
            <a:avLst/>
          </a:prstGeom>
          <a:noFill/>
          <a:ln w="9525">
            <a:noFill/>
            <a:miter lim="800000"/>
            <a:headEnd/>
            <a:tailEnd/>
          </a:ln>
        </p:spPr>
      </p:pic>
      <p:pic>
        <p:nvPicPr>
          <p:cNvPr id="23559" name="图片 9" descr="Road Sign - bars Text 5 w G.PNG"/>
          <p:cNvPicPr>
            <a:picLocks noChangeAspect="1"/>
          </p:cNvPicPr>
          <p:nvPr/>
        </p:nvPicPr>
        <p:blipFill>
          <a:blip r:embed="rId7" cstate="print"/>
          <a:srcRect/>
          <a:stretch>
            <a:fillRect/>
          </a:stretch>
        </p:blipFill>
        <p:spPr bwMode="auto">
          <a:xfrm>
            <a:off x="4876800" y="914400"/>
            <a:ext cx="1952625" cy="3228975"/>
          </a:xfrm>
          <a:prstGeom prst="rect">
            <a:avLst/>
          </a:prstGeom>
          <a:noFill/>
          <a:ln w="9525">
            <a:noFill/>
            <a:miter lim="800000"/>
            <a:headEnd/>
            <a:tailEnd/>
          </a:ln>
        </p:spPr>
      </p:pic>
    </p:spTree>
    <p:controls>
      <p:control spid="50179" name="OptionButton1" r:id="rId2" imgW="552600" imgH="352440"/>
      <p:control spid="50180" name="OptionButton2" r:id="rId3" imgW="561960" imgH="352440"/>
    </p:controls>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ext Box 3"/>
          <p:cNvSpPr txBox="1">
            <a:spLocks noChangeArrowheads="1"/>
          </p:cNvSpPr>
          <p:nvPr/>
        </p:nvSpPr>
        <p:spPr bwMode="auto">
          <a:xfrm>
            <a:off x="457200" y="381000"/>
            <a:ext cx="7467600" cy="366713"/>
          </a:xfrm>
          <a:prstGeom prst="rect">
            <a:avLst/>
          </a:prstGeom>
          <a:noFill/>
          <a:ln w="9525">
            <a:noFill/>
            <a:miter lim="800000"/>
            <a:headEnd/>
            <a:tailEnd/>
          </a:ln>
        </p:spPr>
        <p:txBody>
          <a:bodyPr>
            <a:spAutoFit/>
          </a:bodyPr>
          <a:lstStyle/>
          <a:p>
            <a:r>
              <a:rPr lang="en-US" altLang="zh-CN" b="1">
                <a:ea typeface="宋体" pitchFamily="2" charset="-122"/>
                <a:sym typeface="Wingdings" pitchFamily="2" charset="2"/>
              </a:rPr>
              <a:t>4. Which of the following signs would be easiest to understand?</a:t>
            </a:r>
          </a:p>
        </p:txBody>
      </p:sp>
      <p:pic>
        <p:nvPicPr>
          <p:cNvPr id="29704" name="Picture 3" descr="DMS - bars text only 1.PNG"/>
          <p:cNvPicPr>
            <a:picLocks noChangeAspect="1"/>
          </p:cNvPicPr>
          <p:nvPr/>
        </p:nvPicPr>
        <p:blipFill>
          <a:blip r:embed="rId8" cstate="print"/>
          <a:srcRect/>
          <a:stretch>
            <a:fillRect/>
          </a:stretch>
        </p:blipFill>
        <p:spPr bwMode="auto">
          <a:xfrm>
            <a:off x="3043238" y="1219200"/>
            <a:ext cx="3803650" cy="914400"/>
          </a:xfrm>
          <a:prstGeom prst="rect">
            <a:avLst/>
          </a:prstGeom>
          <a:noFill/>
          <a:ln w="9525">
            <a:noFill/>
            <a:miter lim="800000"/>
            <a:headEnd/>
            <a:tailEnd/>
          </a:ln>
        </p:spPr>
      </p:pic>
      <p:pic>
        <p:nvPicPr>
          <p:cNvPr id="29705" name="图片 7" descr="DMS - bars text only 4.PNG"/>
          <p:cNvPicPr>
            <a:picLocks noChangeAspect="1"/>
          </p:cNvPicPr>
          <p:nvPr/>
        </p:nvPicPr>
        <p:blipFill>
          <a:blip r:embed="rId9" cstate="print"/>
          <a:srcRect/>
          <a:stretch>
            <a:fillRect/>
          </a:stretch>
        </p:blipFill>
        <p:spPr bwMode="auto">
          <a:xfrm>
            <a:off x="3048000" y="2362200"/>
            <a:ext cx="3822700" cy="917575"/>
          </a:xfrm>
          <a:prstGeom prst="rect">
            <a:avLst/>
          </a:prstGeom>
          <a:noFill/>
          <a:ln w="9525">
            <a:noFill/>
            <a:miter lim="800000"/>
            <a:headEnd/>
            <a:tailEnd/>
          </a:ln>
        </p:spPr>
      </p:pic>
      <p:pic>
        <p:nvPicPr>
          <p:cNvPr id="29706" name="图片 8" descr="DMS - bars text only 2.PNG"/>
          <p:cNvPicPr>
            <a:picLocks noChangeAspect="1"/>
          </p:cNvPicPr>
          <p:nvPr/>
        </p:nvPicPr>
        <p:blipFill>
          <a:blip r:embed="rId10" cstate="print"/>
          <a:srcRect/>
          <a:stretch>
            <a:fillRect/>
          </a:stretch>
        </p:blipFill>
        <p:spPr bwMode="auto">
          <a:xfrm>
            <a:off x="3048000" y="3505200"/>
            <a:ext cx="3824288" cy="911225"/>
          </a:xfrm>
          <a:prstGeom prst="rect">
            <a:avLst/>
          </a:prstGeom>
          <a:noFill/>
          <a:ln w="9525">
            <a:noFill/>
            <a:miter lim="800000"/>
            <a:headEnd/>
            <a:tailEnd/>
          </a:ln>
        </p:spPr>
      </p:pic>
      <p:pic>
        <p:nvPicPr>
          <p:cNvPr id="29707" name="图片 9" descr="DMS - bars text only 3.PNG"/>
          <p:cNvPicPr>
            <a:picLocks noChangeAspect="1"/>
          </p:cNvPicPr>
          <p:nvPr/>
        </p:nvPicPr>
        <p:blipFill>
          <a:blip r:embed="rId11" cstate="print"/>
          <a:srcRect/>
          <a:stretch>
            <a:fillRect/>
          </a:stretch>
        </p:blipFill>
        <p:spPr bwMode="auto">
          <a:xfrm>
            <a:off x="3048000" y="4572000"/>
            <a:ext cx="3835400" cy="914400"/>
          </a:xfrm>
          <a:prstGeom prst="rect">
            <a:avLst/>
          </a:prstGeom>
          <a:noFill/>
          <a:ln w="9525">
            <a:noFill/>
            <a:miter lim="800000"/>
            <a:headEnd/>
            <a:tailEnd/>
          </a:ln>
        </p:spPr>
      </p:pic>
    </p:spTree>
    <p:controls>
      <p:control spid="35843" name="OptionButton1" r:id="rId2" imgW="552600" imgH="352440"/>
      <p:control spid="35844" name="OptionButton2" r:id="rId3" imgW="561960" imgH="352440"/>
      <p:control spid="35845" name="OptionButton3" r:id="rId4" imgW="571680" imgH="352440"/>
      <p:control spid="35846" name="OptionButton4" r:id="rId5" imgW="571680" imgH="352440"/>
    </p:controls>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534400" cy="1116142"/>
          </a:xfrm>
        </p:spPr>
        <p:txBody>
          <a:bodyPr>
            <a:noAutofit/>
          </a:bodyPr>
          <a:lstStyle/>
          <a:p>
            <a:r>
              <a:rPr lang="en-US" sz="3600" noProof="0" dirty="0" smtClean="0"/>
              <a:t>Agenda </a:t>
            </a:r>
            <a:br>
              <a:rPr lang="en-US" sz="3600" noProof="0" dirty="0" smtClean="0"/>
            </a:br>
            <a:endParaRPr lang="en-US" sz="3600" noProof="0" dirty="0"/>
          </a:p>
        </p:txBody>
      </p:sp>
      <p:sp>
        <p:nvSpPr>
          <p:cNvPr id="3" name="Content Placeholder 2"/>
          <p:cNvSpPr>
            <a:spLocks noGrp="1"/>
          </p:cNvSpPr>
          <p:nvPr>
            <p:ph sz="quarter" idx="1"/>
          </p:nvPr>
        </p:nvSpPr>
        <p:spPr>
          <a:xfrm>
            <a:off x="301752" y="1527048"/>
            <a:ext cx="4341686" cy="4572000"/>
          </a:xfrm>
        </p:spPr>
        <p:txBody>
          <a:bodyPr>
            <a:normAutofit lnSpcReduction="10000"/>
          </a:bodyPr>
          <a:lstStyle/>
          <a:p>
            <a:pPr>
              <a:lnSpc>
                <a:spcPct val="150000"/>
              </a:lnSpc>
            </a:pPr>
            <a:r>
              <a:rPr lang="en-US" noProof="0" dirty="0" smtClean="0"/>
              <a:t>Tailgating </a:t>
            </a:r>
          </a:p>
          <a:p>
            <a:pPr>
              <a:lnSpc>
                <a:spcPct val="150000"/>
              </a:lnSpc>
            </a:pPr>
            <a:r>
              <a:rPr lang="en-US" noProof="0" dirty="0" smtClean="0"/>
              <a:t>Vehicle Headway</a:t>
            </a:r>
          </a:p>
          <a:p>
            <a:pPr>
              <a:lnSpc>
                <a:spcPct val="150000"/>
              </a:lnSpc>
            </a:pPr>
            <a:r>
              <a:rPr lang="en-US" dirty="0" smtClean="0"/>
              <a:t>Preliminary Study</a:t>
            </a:r>
            <a:endParaRPr lang="en-US" noProof="0" dirty="0" smtClean="0"/>
          </a:p>
          <a:p>
            <a:pPr>
              <a:lnSpc>
                <a:spcPct val="150000"/>
              </a:lnSpc>
            </a:pPr>
            <a:r>
              <a:rPr lang="en-US" noProof="0" dirty="0" smtClean="0"/>
              <a:t>Video Analysis on Vehicle Headway </a:t>
            </a:r>
          </a:p>
          <a:p>
            <a:pPr>
              <a:lnSpc>
                <a:spcPct val="150000"/>
              </a:lnSpc>
            </a:pPr>
            <a:r>
              <a:rPr lang="en-US" noProof="0" dirty="0" smtClean="0"/>
              <a:t>Survey </a:t>
            </a:r>
          </a:p>
          <a:p>
            <a:pPr>
              <a:lnSpc>
                <a:spcPct val="150000"/>
              </a:lnSpc>
            </a:pPr>
            <a:r>
              <a:rPr lang="en-US" noProof="0" dirty="0" smtClean="0"/>
              <a:t>Results</a:t>
            </a:r>
          </a:p>
          <a:p>
            <a:endParaRPr lang="en-US" noProof="0" dirty="0" smtClean="0"/>
          </a:p>
          <a:p>
            <a:endParaRPr lang="en-US" noProof="0" dirty="0"/>
          </a:p>
        </p:txBody>
      </p:sp>
      <p:pic>
        <p:nvPicPr>
          <p:cNvPr id="4" name="Picture 3" descr="cartoon of rear ended"/>
          <p:cNvPicPr/>
          <p:nvPr/>
        </p:nvPicPr>
        <p:blipFill>
          <a:blip r:embed="rId2" cstate="print"/>
          <a:srcRect/>
          <a:stretch>
            <a:fillRect/>
          </a:stretch>
        </p:blipFill>
        <p:spPr bwMode="auto">
          <a:xfrm>
            <a:off x="4714876" y="2714620"/>
            <a:ext cx="4287520" cy="2294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ext Box 3"/>
          <p:cNvSpPr txBox="1">
            <a:spLocks noChangeArrowheads="1"/>
          </p:cNvSpPr>
          <p:nvPr/>
        </p:nvSpPr>
        <p:spPr bwMode="auto">
          <a:xfrm>
            <a:off x="457200" y="381000"/>
            <a:ext cx="8382000" cy="366713"/>
          </a:xfrm>
          <a:prstGeom prst="rect">
            <a:avLst/>
          </a:prstGeom>
          <a:noFill/>
          <a:ln w="9525">
            <a:noFill/>
            <a:miter lim="800000"/>
            <a:headEnd/>
            <a:tailEnd/>
          </a:ln>
        </p:spPr>
        <p:txBody>
          <a:bodyPr>
            <a:spAutoFit/>
          </a:bodyPr>
          <a:lstStyle/>
          <a:p>
            <a:r>
              <a:rPr lang="en-US" altLang="zh-CN" b="1">
                <a:ea typeface="宋体" pitchFamily="2" charset="-122"/>
                <a:sym typeface="Wingdings" pitchFamily="2" charset="2"/>
              </a:rPr>
              <a:t>5. Which of the following signs would be easiest to understand?</a:t>
            </a:r>
            <a:endParaRPr lang="en-US" altLang="zh-CN" b="1">
              <a:ea typeface="宋体" pitchFamily="2" charset="-122"/>
            </a:endParaRPr>
          </a:p>
        </p:txBody>
      </p:sp>
      <p:pic>
        <p:nvPicPr>
          <p:cNvPr id="44038" name="图片 12" descr="DMS - bars text wG 4.PNG"/>
          <p:cNvPicPr>
            <a:picLocks noChangeAspect="1"/>
          </p:cNvPicPr>
          <p:nvPr/>
        </p:nvPicPr>
        <p:blipFill>
          <a:blip r:embed="rId7" cstate="print"/>
          <a:srcRect/>
          <a:stretch>
            <a:fillRect/>
          </a:stretch>
        </p:blipFill>
        <p:spPr bwMode="auto">
          <a:xfrm>
            <a:off x="2743200" y="2362200"/>
            <a:ext cx="4038600" cy="969963"/>
          </a:xfrm>
          <a:prstGeom prst="rect">
            <a:avLst/>
          </a:prstGeom>
          <a:noFill/>
          <a:ln w="9525">
            <a:noFill/>
            <a:miter lim="800000"/>
            <a:headEnd/>
            <a:tailEnd/>
          </a:ln>
        </p:spPr>
      </p:pic>
      <p:pic>
        <p:nvPicPr>
          <p:cNvPr id="44039" name="图片 7" descr="DMS - bars text only 4.PNG"/>
          <p:cNvPicPr>
            <a:picLocks noChangeAspect="1"/>
          </p:cNvPicPr>
          <p:nvPr/>
        </p:nvPicPr>
        <p:blipFill>
          <a:blip r:embed="rId8" cstate="print"/>
          <a:srcRect/>
          <a:stretch>
            <a:fillRect/>
          </a:stretch>
        </p:blipFill>
        <p:spPr bwMode="auto">
          <a:xfrm>
            <a:off x="2747963" y="1247775"/>
            <a:ext cx="4021137" cy="965200"/>
          </a:xfrm>
          <a:prstGeom prst="rect">
            <a:avLst/>
          </a:prstGeom>
          <a:noFill/>
          <a:ln w="9525">
            <a:noFill/>
            <a:miter lim="800000"/>
            <a:headEnd/>
            <a:tailEnd/>
          </a:ln>
        </p:spPr>
      </p:pic>
    </p:spTree>
    <p:controls>
      <p:control spid="51202" name="OptionButton1" r:id="rId2" imgW="552600" imgH="352440"/>
      <p:control spid="51203" name="OptionButton2" r:id="rId3" imgW="561960" imgH="352440"/>
      <p:control spid="51204" name="CommandButton1" r:id="rId4" imgW="1562040" imgH="581040"/>
    </p:controls>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2"/>
          <p:cNvSpPr>
            <a:spLocks noChangeArrowheads="1"/>
          </p:cNvSpPr>
          <p:nvPr/>
        </p:nvSpPr>
        <p:spPr bwMode="auto">
          <a:xfrm>
            <a:off x="685800" y="577850"/>
            <a:ext cx="7010400" cy="641350"/>
          </a:xfrm>
          <a:prstGeom prst="rect">
            <a:avLst/>
          </a:prstGeom>
          <a:noFill/>
          <a:ln w="9525">
            <a:noFill/>
            <a:miter lim="800000"/>
            <a:headEnd/>
            <a:tailEnd/>
          </a:ln>
        </p:spPr>
        <p:txBody>
          <a:bodyPr>
            <a:spAutoFit/>
          </a:bodyPr>
          <a:lstStyle/>
          <a:p>
            <a:pPr marL="231775" indent="-231775"/>
            <a:r>
              <a:rPr lang="en-US" altLang="zh-CN" b="1">
                <a:ea typeface="宋体" pitchFamily="2" charset="-122"/>
                <a:sym typeface="Wingdings" pitchFamily="2" charset="2"/>
              </a:rPr>
              <a:t>6</a:t>
            </a:r>
            <a:r>
              <a:rPr lang="tr-TR" altLang="zh-CN" b="1">
                <a:sym typeface="Wingdings" pitchFamily="2" charset="2"/>
              </a:rPr>
              <a:t>. </a:t>
            </a:r>
            <a:r>
              <a:rPr lang="en-US" altLang="zh-CN" b="1">
                <a:ea typeface="宋体" pitchFamily="2" charset="-122"/>
                <a:sym typeface="Wingdings" pitchFamily="2" charset="2"/>
              </a:rPr>
              <a:t>Which of the following traffic signs are you most likely to pay attention to while driving?</a:t>
            </a:r>
          </a:p>
        </p:txBody>
      </p:sp>
      <p:sp>
        <p:nvSpPr>
          <p:cNvPr id="50183" name="Text Box 3"/>
          <p:cNvSpPr txBox="1">
            <a:spLocks noChangeArrowheads="1"/>
          </p:cNvSpPr>
          <p:nvPr/>
        </p:nvSpPr>
        <p:spPr bwMode="auto">
          <a:xfrm>
            <a:off x="1447800" y="1689100"/>
            <a:ext cx="1873250" cy="366713"/>
          </a:xfrm>
          <a:prstGeom prst="rect">
            <a:avLst/>
          </a:prstGeom>
          <a:noFill/>
          <a:ln w="9525">
            <a:noFill/>
            <a:miter lim="800000"/>
            <a:headEnd/>
            <a:tailEnd/>
          </a:ln>
        </p:spPr>
        <p:txBody>
          <a:bodyPr wrap="none">
            <a:spAutoFit/>
          </a:bodyPr>
          <a:lstStyle/>
          <a:p>
            <a:r>
              <a:rPr lang="en-US" altLang="zh-CN">
                <a:ea typeface="宋体" pitchFamily="2" charset="-122"/>
                <a:sym typeface="Wingdings" pitchFamily="2" charset="2"/>
              </a:rPr>
              <a:t>Static road signs</a:t>
            </a:r>
          </a:p>
        </p:txBody>
      </p:sp>
      <p:sp>
        <p:nvSpPr>
          <p:cNvPr id="50184" name="Text Box 4"/>
          <p:cNvSpPr txBox="1">
            <a:spLocks noChangeArrowheads="1"/>
          </p:cNvSpPr>
          <p:nvPr/>
        </p:nvSpPr>
        <p:spPr bwMode="auto">
          <a:xfrm>
            <a:off x="1416050" y="2692400"/>
            <a:ext cx="3689350" cy="366713"/>
          </a:xfrm>
          <a:prstGeom prst="rect">
            <a:avLst/>
          </a:prstGeom>
          <a:noFill/>
          <a:ln w="9525">
            <a:noFill/>
            <a:miter lim="800000"/>
            <a:headEnd/>
            <a:tailEnd/>
          </a:ln>
        </p:spPr>
        <p:txBody>
          <a:bodyPr wrap="none">
            <a:spAutoFit/>
          </a:bodyPr>
          <a:lstStyle/>
          <a:p>
            <a:r>
              <a:rPr lang="en-US" altLang="zh-CN">
                <a:ea typeface="宋体" pitchFamily="2" charset="-122"/>
                <a:sym typeface="Wingdings" pitchFamily="2" charset="2"/>
              </a:rPr>
              <a:t>Overhead dynamic message signs</a:t>
            </a:r>
          </a:p>
        </p:txBody>
      </p:sp>
      <p:sp>
        <p:nvSpPr>
          <p:cNvPr id="50185" name="Text Box 5"/>
          <p:cNvSpPr txBox="1">
            <a:spLocks noChangeArrowheads="1"/>
          </p:cNvSpPr>
          <p:nvPr/>
        </p:nvSpPr>
        <p:spPr bwMode="auto">
          <a:xfrm>
            <a:off x="1447800" y="3719513"/>
            <a:ext cx="3600450" cy="366712"/>
          </a:xfrm>
          <a:prstGeom prst="rect">
            <a:avLst/>
          </a:prstGeom>
          <a:noFill/>
          <a:ln w="9525">
            <a:noFill/>
            <a:miter lim="800000"/>
            <a:headEnd/>
            <a:tailEnd/>
          </a:ln>
        </p:spPr>
        <p:txBody>
          <a:bodyPr wrap="none">
            <a:spAutoFit/>
          </a:bodyPr>
          <a:lstStyle/>
          <a:p>
            <a:r>
              <a:rPr lang="en-US" altLang="zh-CN">
                <a:ea typeface="宋体" pitchFamily="2" charset="-122"/>
                <a:sym typeface="Wingdings" pitchFamily="2" charset="2"/>
              </a:rPr>
              <a:t>Roadside variable message signs</a:t>
            </a:r>
          </a:p>
        </p:txBody>
      </p:sp>
      <p:pic>
        <p:nvPicPr>
          <p:cNvPr id="50186" name="Picture 57" descr="vms"/>
          <p:cNvPicPr>
            <a:picLocks noGrp="1" noChangeAspect="1" noChangeArrowheads="1"/>
          </p:cNvPicPr>
          <p:nvPr>
            <p:ph sz="quarter" idx="4294967295"/>
          </p:nvPr>
        </p:nvPicPr>
        <p:blipFill>
          <a:blip r:embed="rId9" cstate="print"/>
          <a:srcRect/>
          <a:stretch>
            <a:fillRect/>
          </a:stretch>
        </p:blipFill>
        <p:spPr>
          <a:xfrm>
            <a:off x="6400800" y="3543300"/>
            <a:ext cx="1185863" cy="1371600"/>
          </a:xfrm>
          <a:noFill/>
        </p:spPr>
      </p:pic>
      <p:pic>
        <p:nvPicPr>
          <p:cNvPr id="50187" name="Picture 3" descr="DMS - bars text only 1.PNG"/>
          <p:cNvPicPr>
            <a:picLocks noChangeAspect="1"/>
          </p:cNvPicPr>
          <p:nvPr/>
        </p:nvPicPr>
        <p:blipFill>
          <a:blip r:embed="rId10" cstate="print"/>
          <a:srcRect/>
          <a:stretch>
            <a:fillRect/>
          </a:stretch>
        </p:blipFill>
        <p:spPr bwMode="auto">
          <a:xfrm>
            <a:off x="5200650" y="2514600"/>
            <a:ext cx="3486150" cy="838200"/>
          </a:xfrm>
          <a:prstGeom prst="rect">
            <a:avLst/>
          </a:prstGeom>
          <a:noFill/>
          <a:ln w="9525">
            <a:noFill/>
            <a:miter lim="800000"/>
            <a:headEnd/>
            <a:tailEnd/>
          </a:ln>
        </p:spPr>
      </p:pic>
      <p:pic>
        <p:nvPicPr>
          <p:cNvPr id="50188" name="Picture 7" descr="Road Sign - bars Text 1.PNG"/>
          <p:cNvPicPr>
            <a:picLocks noChangeAspect="1"/>
          </p:cNvPicPr>
          <p:nvPr/>
        </p:nvPicPr>
        <p:blipFill>
          <a:blip r:embed="rId11" cstate="print"/>
          <a:srcRect/>
          <a:stretch>
            <a:fillRect/>
          </a:stretch>
        </p:blipFill>
        <p:spPr bwMode="auto">
          <a:xfrm>
            <a:off x="6440488" y="1276350"/>
            <a:ext cx="1179512" cy="1162050"/>
          </a:xfrm>
          <a:prstGeom prst="rect">
            <a:avLst/>
          </a:prstGeom>
          <a:noFill/>
          <a:ln w="9525">
            <a:noFill/>
            <a:miter lim="800000"/>
            <a:headEnd/>
            <a:tailEnd/>
          </a:ln>
        </p:spPr>
      </p:pic>
      <p:pic>
        <p:nvPicPr>
          <p:cNvPr id="50189" name="Picture 6"/>
          <p:cNvPicPr>
            <a:picLocks noChangeAspect="1" noChangeArrowheads="1"/>
          </p:cNvPicPr>
          <p:nvPr/>
        </p:nvPicPr>
        <p:blipFill>
          <a:blip r:embed="rId12" cstate="print"/>
          <a:srcRect/>
          <a:stretch>
            <a:fillRect/>
          </a:stretch>
        </p:blipFill>
        <p:spPr bwMode="auto">
          <a:xfrm>
            <a:off x="6400800" y="3543300"/>
            <a:ext cx="1143000" cy="800100"/>
          </a:xfrm>
          <a:prstGeom prst="rect">
            <a:avLst/>
          </a:prstGeom>
          <a:noFill/>
          <a:ln w="9525">
            <a:noFill/>
            <a:miter lim="800000"/>
            <a:headEnd/>
            <a:tailEnd/>
          </a:ln>
        </p:spPr>
      </p:pic>
      <p:pic>
        <p:nvPicPr>
          <p:cNvPr id="12" name="sound for #14-#17.wav">
            <a:hlinkClick r:id="" action="ppaction://media"/>
          </p:cNvPr>
          <p:cNvPicPr>
            <a:picLocks noRot="1" noChangeAspect="1"/>
          </p:cNvPicPr>
          <p:nvPr>
            <a:audioFile r:link="rId2"/>
          </p:nvPr>
        </p:nvPicPr>
        <p:blipFill>
          <a:blip r:embed="rId13" cstate="print"/>
          <a:srcRect/>
          <a:stretch>
            <a:fillRect/>
          </a:stretch>
        </p:blipFill>
        <p:spPr bwMode="auto">
          <a:xfrm>
            <a:off x="304800" y="6324600"/>
            <a:ext cx="304800" cy="304800"/>
          </a:xfrm>
          <a:prstGeom prst="rect">
            <a:avLst/>
          </a:prstGeom>
          <a:noFill/>
          <a:ln w="9525">
            <a:noFill/>
            <a:miter lim="800000"/>
            <a:headEnd/>
            <a:tailEnd/>
          </a:ln>
        </p:spPr>
      </p:pic>
    </p:spTree>
    <p:controls>
      <p:control spid="37890" name="CommandButton1" r:id="rId3" imgW="1419120" imgH="533520"/>
      <p:control spid="37891" name="OptionButton1" r:id="rId4" imgW="552600" imgH="352440"/>
      <p:control spid="37892" name="OptionButton2" r:id="rId5" imgW="561960" imgH="352440"/>
      <p:control spid="37893" name="OptionButton3" r:id="rId6" imgW="571680" imgH="352440"/>
    </p:controls>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5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Box 9"/>
          <p:cNvSpPr txBox="1">
            <a:spLocks noChangeArrowheads="1"/>
          </p:cNvSpPr>
          <p:nvPr/>
        </p:nvSpPr>
        <p:spPr bwMode="auto">
          <a:xfrm>
            <a:off x="942974" y="1347788"/>
            <a:ext cx="2700331" cy="369332"/>
          </a:xfrm>
          <a:prstGeom prst="rect">
            <a:avLst/>
          </a:prstGeom>
          <a:noFill/>
          <a:ln w="9525">
            <a:noFill/>
            <a:miter lim="800000"/>
            <a:headEnd/>
            <a:tailEnd/>
          </a:ln>
        </p:spPr>
        <p:txBody>
          <a:bodyPr wrap="square">
            <a:spAutoFit/>
          </a:bodyPr>
          <a:lstStyle/>
          <a:p>
            <a:r>
              <a:rPr lang="en-US" altLang="zh-CN" dirty="0">
                <a:latin typeface="Arial" pitchFamily="34" charset="0"/>
                <a:ea typeface="宋体" pitchFamily="2" charset="-122"/>
                <a:cs typeface="Arial" pitchFamily="34" charset="0"/>
              </a:rPr>
              <a:t>Painted </a:t>
            </a:r>
            <a:r>
              <a:rPr lang="en-US" altLang="zh-CN" dirty="0" smtClean="0">
                <a:latin typeface="Arial" pitchFamily="34" charset="0"/>
                <a:ea typeface="宋体" pitchFamily="2" charset="-122"/>
                <a:cs typeface="Arial" pitchFamily="34" charset="0"/>
              </a:rPr>
              <a:t>dots   </a:t>
            </a:r>
            <a:r>
              <a:rPr lang="es-D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9.15</a:t>
            </a:r>
            <a:r>
              <a:rPr lang="es-DO"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r>
              <a:rPr lang="es-D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宋体" pitchFamily="2" charset="-122"/>
                <a:cs typeface="Arial" pitchFamily="34" charset="0"/>
              </a:rPr>
              <a:t> </a:t>
            </a:r>
            <a:endPar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宋体" pitchFamily="2" charset="-122"/>
              <a:cs typeface="Arial" pitchFamily="34" charset="0"/>
            </a:endParaRPr>
          </a:p>
        </p:txBody>
      </p:sp>
      <p:sp>
        <p:nvSpPr>
          <p:cNvPr id="4103" name="TextBox 10"/>
          <p:cNvSpPr txBox="1">
            <a:spLocks noChangeArrowheads="1"/>
          </p:cNvSpPr>
          <p:nvPr/>
        </p:nvSpPr>
        <p:spPr bwMode="auto">
          <a:xfrm>
            <a:off x="942974" y="3709989"/>
            <a:ext cx="2771769" cy="369332"/>
          </a:xfrm>
          <a:prstGeom prst="rect">
            <a:avLst/>
          </a:prstGeom>
          <a:noFill/>
          <a:ln w="9525">
            <a:noFill/>
            <a:miter lim="800000"/>
            <a:headEnd/>
            <a:tailEnd/>
          </a:ln>
        </p:spPr>
        <p:txBody>
          <a:bodyPr wrap="square">
            <a:spAutoFit/>
          </a:bodyPr>
          <a:lstStyle/>
          <a:p>
            <a:r>
              <a:rPr lang="en-US" altLang="zh-CN" dirty="0">
                <a:latin typeface="Arial" pitchFamily="34" charset="0"/>
                <a:ea typeface="宋体" pitchFamily="2" charset="-122"/>
                <a:cs typeface="Arial" pitchFamily="34" charset="0"/>
              </a:rPr>
              <a:t>Painted </a:t>
            </a:r>
            <a:r>
              <a:rPr lang="en-US" altLang="zh-CN" dirty="0" smtClean="0">
                <a:latin typeface="Arial" pitchFamily="34" charset="0"/>
                <a:ea typeface="宋体" pitchFamily="2" charset="-122"/>
                <a:cs typeface="Arial" pitchFamily="34" charset="0"/>
              </a:rPr>
              <a:t>arrows </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宋体" pitchFamily="2" charset="-122"/>
                <a:cs typeface="Arial" pitchFamily="34" charset="0"/>
              </a:rPr>
              <a:t>33.10%</a:t>
            </a:r>
            <a:endPar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宋体" pitchFamily="2" charset="-122"/>
              <a:cs typeface="Arial" pitchFamily="34" charset="0"/>
            </a:endParaRPr>
          </a:p>
        </p:txBody>
      </p:sp>
      <p:sp>
        <p:nvSpPr>
          <p:cNvPr id="4104" name="TextBox 11"/>
          <p:cNvSpPr txBox="1">
            <a:spLocks noChangeArrowheads="1"/>
          </p:cNvSpPr>
          <p:nvPr/>
        </p:nvSpPr>
        <p:spPr bwMode="auto">
          <a:xfrm>
            <a:off x="5133974" y="1347789"/>
            <a:ext cx="2938487" cy="366700"/>
          </a:xfrm>
          <a:prstGeom prst="rect">
            <a:avLst/>
          </a:prstGeom>
          <a:noFill/>
          <a:ln w="9525">
            <a:noFill/>
            <a:miter lim="800000"/>
            <a:headEnd/>
            <a:tailEnd/>
          </a:ln>
        </p:spPr>
        <p:txBody>
          <a:bodyPr wrap="square">
            <a:spAutoFit/>
          </a:bodyPr>
          <a:lstStyle/>
          <a:p>
            <a:r>
              <a:rPr lang="en-US" altLang="zh-CN" dirty="0">
                <a:latin typeface="Arial" pitchFamily="34" charset="0"/>
                <a:ea typeface="宋体" pitchFamily="2" charset="-122"/>
                <a:cs typeface="Arial" pitchFamily="34" charset="0"/>
              </a:rPr>
              <a:t>Neon </a:t>
            </a:r>
            <a:r>
              <a:rPr lang="en-US" altLang="zh-CN" dirty="0" smtClean="0">
                <a:latin typeface="Arial" pitchFamily="34" charset="0"/>
                <a:ea typeface="宋体" pitchFamily="2" charset="-122"/>
                <a:cs typeface="Arial" pitchFamily="34" charset="0"/>
              </a:rPr>
              <a:t>panels </a:t>
            </a: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宋体" pitchFamily="2" charset="-122"/>
                <a:cs typeface="Arial" pitchFamily="34" charset="0"/>
              </a:rPr>
              <a:t>20.42% </a:t>
            </a:r>
            <a:endPar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宋体" pitchFamily="2" charset="-122"/>
              <a:cs typeface="Arial" pitchFamily="34" charset="0"/>
            </a:endParaRPr>
          </a:p>
        </p:txBody>
      </p:sp>
      <p:sp>
        <p:nvSpPr>
          <p:cNvPr id="4105" name="TextBox 11"/>
          <p:cNvSpPr txBox="1">
            <a:spLocks noChangeArrowheads="1"/>
          </p:cNvSpPr>
          <p:nvPr/>
        </p:nvSpPr>
        <p:spPr bwMode="auto">
          <a:xfrm>
            <a:off x="5133974" y="3709989"/>
            <a:ext cx="3009925" cy="369332"/>
          </a:xfrm>
          <a:prstGeom prst="rect">
            <a:avLst/>
          </a:prstGeom>
          <a:noFill/>
          <a:ln w="9525">
            <a:noFill/>
            <a:miter lim="800000"/>
            <a:headEnd/>
            <a:tailEnd/>
          </a:ln>
        </p:spPr>
        <p:txBody>
          <a:bodyPr wrap="square">
            <a:spAutoFit/>
          </a:bodyPr>
          <a:lstStyle/>
          <a:p>
            <a:r>
              <a:rPr lang="en-US" altLang="zh-CN" dirty="0">
                <a:latin typeface="Arial" pitchFamily="34" charset="0"/>
                <a:ea typeface="宋体" pitchFamily="2" charset="-122"/>
                <a:cs typeface="Arial" pitchFamily="34" charset="0"/>
              </a:rPr>
              <a:t>Painted </a:t>
            </a:r>
            <a:r>
              <a:rPr lang="en-US" altLang="zh-CN" dirty="0" smtClean="0">
                <a:latin typeface="Arial" pitchFamily="34" charset="0"/>
                <a:ea typeface="宋体" pitchFamily="2" charset="-122"/>
                <a:cs typeface="Arial" pitchFamily="34" charset="0"/>
              </a:rPr>
              <a:t>Bars </a:t>
            </a:r>
            <a:r>
              <a:rPr lang="en-US" altLang="zh-C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宋体" pitchFamily="2" charset="-122"/>
                <a:cs typeface="Arial" pitchFamily="34" charset="0"/>
              </a:rPr>
              <a:t>37.32%</a:t>
            </a:r>
            <a:endParaRPr lang="en-US" altLang="zh-CN" b="1" dirty="0">
              <a:ln w="18000">
                <a:solidFill>
                  <a:schemeClr val="accent2">
                    <a:satMod val="140000"/>
                  </a:schemeClr>
                </a:solidFill>
                <a:prstDash val="solid"/>
                <a:miter lim="800000"/>
              </a:ln>
              <a:effectLst>
                <a:outerShdw blurRad="25500" dist="23000" dir="7020000" algn="tl">
                  <a:srgbClr val="000000">
                    <a:alpha val="50000"/>
                  </a:srgbClr>
                </a:outerShdw>
              </a:effectLst>
              <a:latin typeface="Arial" pitchFamily="34" charset="0"/>
              <a:ea typeface="宋体" pitchFamily="2" charset="-122"/>
              <a:cs typeface="Arial" pitchFamily="34" charset="0"/>
            </a:endParaRPr>
          </a:p>
        </p:txBody>
      </p:sp>
      <p:pic>
        <p:nvPicPr>
          <p:cNvPr id="4106" name="Picture 13" descr="Markings - panels.PNG"/>
          <p:cNvPicPr>
            <a:picLocks noChangeAspect="1"/>
          </p:cNvPicPr>
          <p:nvPr/>
        </p:nvPicPr>
        <p:blipFill>
          <a:blip r:embed="rId6" cstate="print"/>
          <a:srcRect/>
          <a:stretch>
            <a:fillRect/>
          </a:stretch>
        </p:blipFill>
        <p:spPr bwMode="auto">
          <a:xfrm>
            <a:off x="5146675" y="1724025"/>
            <a:ext cx="3111500" cy="1828800"/>
          </a:xfrm>
          <a:prstGeom prst="rect">
            <a:avLst/>
          </a:prstGeom>
          <a:noFill/>
          <a:ln w="9525">
            <a:noFill/>
            <a:miter lim="800000"/>
            <a:headEnd/>
            <a:tailEnd/>
          </a:ln>
        </p:spPr>
      </p:pic>
      <p:pic>
        <p:nvPicPr>
          <p:cNvPr id="4107" name="Picture 14" descr="Markings - arrows.PNG"/>
          <p:cNvPicPr>
            <a:picLocks noChangeAspect="1"/>
          </p:cNvPicPr>
          <p:nvPr/>
        </p:nvPicPr>
        <p:blipFill>
          <a:blip r:embed="rId7" cstate="print"/>
          <a:srcRect/>
          <a:stretch>
            <a:fillRect/>
          </a:stretch>
        </p:blipFill>
        <p:spPr bwMode="auto">
          <a:xfrm>
            <a:off x="942975" y="4090988"/>
            <a:ext cx="3111500" cy="1828800"/>
          </a:xfrm>
          <a:prstGeom prst="rect">
            <a:avLst/>
          </a:prstGeom>
          <a:noFill/>
          <a:ln w="9525">
            <a:noFill/>
            <a:miter lim="800000"/>
            <a:headEnd/>
            <a:tailEnd/>
          </a:ln>
        </p:spPr>
      </p:pic>
      <p:pic>
        <p:nvPicPr>
          <p:cNvPr id="4108" name="Picture 15" descr="Markings - bars.PNG"/>
          <p:cNvPicPr>
            <a:picLocks noChangeAspect="1"/>
          </p:cNvPicPr>
          <p:nvPr/>
        </p:nvPicPr>
        <p:blipFill>
          <a:blip r:embed="rId8" cstate="print"/>
          <a:srcRect/>
          <a:stretch>
            <a:fillRect/>
          </a:stretch>
        </p:blipFill>
        <p:spPr bwMode="auto">
          <a:xfrm>
            <a:off x="5133975" y="4090988"/>
            <a:ext cx="3111500" cy="1828800"/>
          </a:xfrm>
          <a:prstGeom prst="rect">
            <a:avLst/>
          </a:prstGeom>
          <a:noFill/>
          <a:ln w="9525">
            <a:noFill/>
            <a:miter lim="800000"/>
            <a:headEnd/>
            <a:tailEnd/>
          </a:ln>
        </p:spPr>
      </p:pic>
      <p:pic>
        <p:nvPicPr>
          <p:cNvPr id="4109" name="Picture 16" descr="Markings - dots.PNG"/>
          <p:cNvPicPr>
            <a:picLocks noChangeAspect="1"/>
          </p:cNvPicPr>
          <p:nvPr/>
        </p:nvPicPr>
        <p:blipFill>
          <a:blip r:embed="rId9" cstate="print"/>
          <a:srcRect/>
          <a:stretch>
            <a:fillRect/>
          </a:stretch>
        </p:blipFill>
        <p:spPr bwMode="auto">
          <a:xfrm>
            <a:off x="942975" y="1728788"/>
            <a:ext cx="3111500" cy="1828800"/>
          </a:xfrm>
          <a:prstGeom prst="rect">
            <a:avLst/>
          </a:prstGeom>
          <a:noFill/>
          <a:ln w="9525">
            <a:noFill/>
            <a:miter lim="800000"/>
            <a:headEnd/>
            <a:tailEnd/>
          </a:ln>
        </p:spPr>
      </p:pic>
      <p:sp>
        <p:nvSpPr>
          <p:cNvPr id="14" name="Title 1"/>
          <p:cNvSpPr>
            <a:spLocks noGrp="1"/>
          </p:cNvSpPr>
          <p:nvPr>
            <p:ph type="title"/>
          </p:nvPr>
        </p:nvSpPr>
        <p:spPr>
          <a:xfrm>
            <a:off x="301752" y="228600"/>
            <a:ext cx="8534400" cy="758952"/>
          </a:xfrm>
        </p:spPr>
        <p:txBody>
          <a:bodyPr/>
          <a:lstStyle/>
          <a:p>
            <a:r>
              <a:rPr lang="en-US" dirty="0" smtClean="0">
                <a:latin typeface="Arial" pitchFamily="34" charset="0"/>
                <a:cs typeface="Arial" pitchFamily="34" charset="0"/>
              </a:rPr>
              <a:t>Survey Results </a:t>
            </a:r>
            <a:endParaRPr lang="en-US" noProof="0" dirty="0">
              <a:latin typeface="Arial" pitchFamily="34" charset="0"/>
              <a:cs typeface="Arial" pitchFamily="34" charset="0"/>
            </a:endParaRPr>
          </a:p>
        </p:txBody>
      </p:sp>
    </p:spTree>
    <p:controls>
      <p:control spid="1026" name="CommandButton1" r:id="rId2" imgW="1371600" imgH="533520"/>
      <p:control spid="1027" name="MediaPlayer1" r:id="rId3" imgW="2333333" imgH="2285714"/>
    </p:controls>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r>
              <a:rPr lang="es-DO" dirty="0" smtClean="0"/>
              <a:t> </a:t>
            </a:r>
            <a:r>
              <a:rPr lang="es-DO" dirty="0" err="1" smtClean="0"/>
              <a:t>by</a:t>
            </a:r>
            <a:r>
              <a:rPr lang="es-DO" dirty="0" smtClean="0"/>
              <a:t> </a:t>
            </a:r>
            <a:r>
              <a:rPr lang="es-DO" dirty="0" err="1" smtClean="0"/>
              <a:t>Gender</a:t>
            </a:r>
            <a:r>
              <a:rPr lang="es-DO" dirty="0" smtClean="0"/>
              <a:t> and Ag </a:t>
            </a:r>
            <a:r>
              <a:rPr lang="es-DO" dirty="0" err="1" smtClean="0"/>
              <a:t>Groups</a:t>
            </a:r>
            <a:r>
              <a:rPr lang="es-DO" dirty="0" smtClean="0"/>
              <a:t> </a:t>
            </a:r>
            <a:endParaRPr lang="es-DO" dirty="0"/>
          </a:p>
        </p:txBody>
      </p:sp>
      <p:pic>
        <p:nvPicPr>
          <p:cNvPr id="5" name="Content Placeholder 4"/>
          <p:cNvPicPr>
            <a:picLocks noGrp="1"/>
          </p:cNvPicPr>
          <p:nvPr>
            <p:ph sz="quarter" idx="1"/>
          </p:nvPr>
        </p:nvPicPr>
        <p:blipFill>
          <a:blip r:embed="rId2" cstate="print"/>
          <a:stretch>
            <a:fillRect/>
          </a:stretch>
        </p:blipFill>
        <p:spPr bwMode="auto">
          <a:xfrm>
            <a:off x="214282" y="1643050"/>
            <a:ext cx="8715436"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Survey Results </a:t>
            </a:r>
            <a:endParaRPr lang="en-US" noProof="0" dirty="0">
              <a:latin typeface="Arial" pitchFamily="34" charset="0"/>
              <a:cs typeface="Arial" pitchFamily="34" charset="0"/>
            </a:endParaRPr>
          </a:p>
        </p:txBody>
      </p:sp>
      <p:pic>
        <p:nvPicPr>
          <p:cNvPr id="8" name="Picture 3" descr="DMS - bars text only 1.PNG"/>
          <p:cNvPicPr>
            <a:picLocks noChangeAspect="1"/>
          </p:cNvPicPr>
          <p:nvPr/>
        </p:nvPicPr>
        <p:blipFill>
          <a:blip r:embed="rId2" cstate="print"/>
          <a:srcRect/>
          <a:stretch>
            <a:fillRect/>
          </a:stretch>
        </p:blipFill>
        <p:spPr bwMode="auto">
          <a:xfrm>
            <a:off x="4643438" y="4429132"/>
            <a:ext cx="3486150" cy="838200"/>
          </a:xfrm>
          <a:prstGeom prst="rect">
            <a:avLst/>
          </a:prstGeom>
          <a:noFill/>
          <a:ln w="9525">
            <a:noFill/>
            <a:miter lim="800000"/>
            <a:headEnd/>
            <a:tailEnd/>
          </a:ln>
        </p:spPr>
      </p:pic>
      <p:sp>
        <p:nvSpPr>
          <p:cNvPr id="9" name="Content Placeholder 8"/>
          <p:cNvSpPr>
            <a:spLocks noGrp="1"/>
          </p:cNvSpPr>
          <p:nvPr>
            <p:ph sz="quarter" idx="1"/>
          </p:nvPr>
        </p:nvSpPr>
        <p:spPr/>
        <p:txBody>
          <a:bodyPr/>
          <a:lstStyle/>
          <a:p>
            <a:r>
              <a:rPr lang="en-US" dirty="0" smtClean="0">
                <a:latin typeface="Arial" pitchFamily="34" charset="0"/>
                <a:cs typeface="Arial" pitchFamily="34" charset="0"/>
              </a:rPr>
              <a:t>Preferred messages and signs.</a:t>
            </a:r>
            <a:endParaRPr lang="en-US" dirty="0">
              <a:latin typeface="Arial" pitchFamily="34" charset="0"/>
              <a:cs typeface="Arial" pitchFamily="34" charset="0"/>
            </a:endParaRPr>
          </a:p>
        </p:txBody>
      </p:sp>
      <p:sp>
        <p:nvSpPr>
          <p:cNvPr id="12" name="TextBox 11"/>
          <p:cNvSpPr txBox="1"/>
          <p:nvPr/>
        </p:nvSpPr>
        <p:spPr>
          <a:xfrm>
            <a:off x="571472" y="5072074"/>
            <a:ext cx="3786214"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40.14%</a:t>
            </a:r>
            <a:r>
              <a:rPr lang="en-US" dirty="0" smtClean="0">
                <a:latin typeface="Arial" pitchFamily="34" charset="0"/>
                <a:cs typeface="Arial" pitchFamily="34" charset="0"/>
              </a:rPr>
              <a:t> Preferred this message.</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86.62% </a:t>
            </a:r>
            <a:r>
              <a:rPr lang="en-US" dirty="0" smtClean="0">
                <a:latin typeface="Arial" pitchFamily="34" charset="0"/>
                <a:cs typeface="Arial" pitchFamily="34" charset="0"/>
              </a:rPr>
              <a:t>Preferred it with Graphics</a:t>
            </a:r>
            <a:r>
              <a:rPr lang="es-DO" dirty="0" smtClean="0">
                <a:latin typeface="Arial" pitchFamily="34" charset="0"/>
                <a:cs typeface="Arial" pitchFamily="34" charset="0"/>
              </a:rPr>
              <a:t>.</a:t>
            </a:r>
            <a:endParaRPr lang="es-DO"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13" name="TextBox 12"/>
          <p:cNvSpPr txBox="1"/>
          <p:nvPr/>
        </p:nvSpPr>
        <p:spPr>
          <a:xfrm>
            <a:off x="4500562" y="3500439"/>
            <a:ext cx="4286280" cy="92333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DO"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45.07% </a:t>
            </a:r>
            <a:r>
              <a:rPr lang="en-US" dirty="0" smtClean="0">
                <a:latin typeface="Arial" pitchFamily="34" charset="0"/>
                <a:cs typeface="Arial" pitchFamily="34" charset="0"/>
              </a:rPr>
              <a:t>Preferred this message.</a:t>
            </a:r>
            <a:r>
              <a:rPr lang="es-DO"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81.69% </a:t>
            </a:r>
            <a:r>
              <a:rPr lang="en-US" dirty="0" smtClean="0">
                <a:latin typeface="Arial" pitchFamily="34" charset="0"/>
                <a:cs typeface="Arial" pitchFamily="34" charset="0"/>
              </a:rPr>
              <a:t>Preferred it with Graphics</a:t>
            </a:r>
            <a:r>
              <a:rPr lang="es-DO" dirty="0" smtClean="0">
                <a:latin typeface="Arial" pitchFamily="34" charset="0"/>
                <a:cs typeface="Arial" pitchFamily="34" charset="0"/>
              </a:rPr>
              <a:t>.</a:t>
            </a:r>
            <a:endParaRPr lang="es-DO"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a:p>
            <a:endParaRPr lang="es-DO"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14" name="TextBox 13"/>
          <p:cNvSpPr txBox="1"/>
          <p:nvPr/>
        </p:nvSpPr>
        <p:spPr>
          <a:xfrm>
            <a:off x="4643438" y="5286388"/>
            <a:ext cx="3500462"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DO"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46.48% </a:t>
            </a:r>
            <a:r>
              <a:rPr lang="en-US" dirty="0" smtClean="0">
                <a:latin typeface="Arial" pitchFamily="34" charset="0"/>
                <a:cs typeface="Arial" pitchFamily="34" charset="0"/>
              </a:rPr>
              <a:t>Preferred </a:t>
            </a:r>
            <a:r>
              <a:rPr lang="es-DO" dirty="0" err="1" smtClean="0">
                <a:latin typeface="Arial" pitchFamily="34" charset="0"/>
                <a:cs typeface="Arial" pitchFamily="34" charset="0"/>
              </a:rPr>
              <a:t>dynamic</a:t>
            </a:r>
            <a:r>
              <a:rPr lang="es-DO" dirty="0" smtClean="0">
                <a:latin typeface="Arial" pitchFamily="34" charset="0"/>
                <a:cs typeface="Arial" pitchFamily="34" charset="0"/>
              </a:rPr>
              <a:t> </a:t>
            </a:r>
            <a:r>
              <a:rPr lang="es-DO" dirty="0" err="1" smtClean="0">
                <a:latin typeface="Arial" pitchFamily="34" charset="0"/>
                <a:cs typeface="Arial" pitchFamily="34" charset="0"/>
              </a:rPr>
              <a:t>overhead</a:t>
            </a:r>
            <a:r>
              <a:rPr lang="es-DO" dirty="0" smtClean="0">
                <a:latin typeface="Arial" pitchFamily="34" charset="0"/>
                <a:cs typeface="Arial" pitchFamily="34" charset="0"/>
              </a:rPr>
              <a:t> </a:t>
            </a:r>
            <a:r>
              <a:rPr lang="es-DO" dirty="0" err="1" smtClean="0">
                <a:latin typeface="Arial" pitchFamily="34" charset="0"/>
                <a:cs typeface="Arial" pitchFamily="34" charset="0"/>
              </a:rPr>
              <a:t>signs</a:t>
            </a:r>
            <a:r>
              <a:rPr lang="es-DO" dirty="0" smtClean="0">
                <a:latin typeface="Arial" pitchFamily="34" charset="0"/>
                <a:cs typeface="Arial" pitchFamily="34" charset="0"/>
              </a:rPr>
              <a:t>.</a:t>
            </a:r>
            <a:endParaRPr lang="es-DO"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5" name="图片 9" descr="Road Sign - bars Text 5 w G.PNG"/>
          <p:cNvPicPr>
            <a:picLocks noChangeAspect="1"/>
          </p:cNvPicPr>
          <p:nvPr/>
        </p:nvPicPr>
        <p:blipFill>
          <a:blip r:embed="rId3" cstate="print"/>
          <a:srcRect/>
          <a:stretch>
            <a:fillRect/>
          </a:stretch>
        </p:blipFill>
        <p:spPr bwMode="auto">
          <a:xfrm>
            <a:off x="1285852" y="1928802"/>
            <a:ext cx="1952625" cy="3228975"/>
          </a:xfrm>
          <a:prstGeom prst="rect">
            <a:avLst/>
          </a:prstGeom>
          <a:noFill/>
          <a:ln w="9525">
            <a:noFill/>
            <a:miter lim="800000"/>
            <a:headEnd/>
            <a:tailEnd/>
          </a:ln>
        </p:spPr>
      </p:pic>
      <p:pic>
        <p:nvPicPr>
          <p:cNvPr id="16" name="图片 12" descr="DMS - bars text wG 4.PNG"/>
          <p:cNvPicPr>
            <a:picLocks noChangeAspect="1"/>
          </p:cNvPicPr>
          <p:nvPr/>
        </p:nvPicPr>
        <p:blipFill>
          <a:blip r:embed="rId4" cstate="print"/>
          <a:srcRect/>
          <a:stretch>
            <a:fillRect/>
          </a:stretch>
        </p:blipFill>
        <p:spPr bwMode="auto">
          <a:xfrm>
            <a:off x="4500562" y="2285992"/>
            <a:ext cx="4038600" cy="96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534400" cy="758952"/>
          </a:xfrm>
        </p:spPr>
        <p:txBody>
          <a:bodyPr>
            <a:normAutofit fontScale="90000"/>
          </a:bodyPr>
          <a:lstStyle/>
          <a:p>
            <a:r>
              <a:rPr lang="en-US" dirty="0" smtClean="0"/>
              <a:t>Vehicle Headway Management on Rhode Island Highways</a:t>
            </a:r>
            <a:endParaRPr lang="en-US" noProof="0" dirty="0">
              <a:latin typeface="Arial" pitchFamily="34" charset="0"/>
              <a:cs typeface="Arial" pitchFamily="34" charset="0"/>
            </a:endParaRPr>
          </a:p>
        </p:txBody>
      </p:sp>
      <p:sp>
        <p:nvSpPr>
          <p:cNvPr id="3" name="Content Placeholder 2"/>
          <p:cNvSpPr>
            <a:spLocks noGrp="1"/>
          </p:cNvSpPr>
          <p:nvPr>
            <p:ph sz="quarter" idx="1"/>
          </p:nvPr>
        </p:nvSpPr>
        <p:spPr/>
        <p:txBody>
          <a:bodyPr/>
          <a:lstStyle/>
          <a:p>
            <a:endParaRPr lang="es-DO"/>
          </a:p>
        </p:txBody>
      </p:sp>
      <p:pic>
        <p:nvPicPr>
          <p:cNvPr id="41987" name="Picture 3"/>
          <p:cNvPicPr>
            <a:picLocks noChangeAspect="1" noChangeArrowheads="1"/>
          </p:cNvPicPr>
          <p:nvPr/>
        </p:nvPicPr>
        <p:blipFill>
          <a:blip r:embed="rId2" cstate="print"/>
          <a:srcRect/>
          <a:stretch>
            <a:fillRect/>
          </a:stretch>
        </p:blipFill>
        <p:spPr bwMode="auto">
          <a:xfrm>
            <a:off x="0" y="1500150"/>
            <a:ext cx="9144000" cy="5357850"/>
          </a:xfrm>
          <a:prstGeom prst="rect">
            <a:avLst/>
          </a:prstGeom>
          <a:noFill/>
          <a:ln w="9525">
            <a:noFill/>
            <a:miter lim="800000"/>
            <a:headEnd/>
            <a:tailEnd/>
          </a:ln>
        </p:spPr>
      </p:pic>
      <p:sp>
        <p:nvSpPr>
          <p:cNvPr id="5" name="TextBox 4"/>
          <p:cNvSpPr txBox="1"/>
          <p:nvPr/>
        </p:nvSpPr>
        <p:spPr>
          <a:xfrm>
            <a:off x="1714480" y="3929066"/>
            <a:ext cx="4572032" cy="461665"/>
          </a:xfrm>
          <a:prstGeom prst="rect">
            <a:avLst/>
          </a:prstGeom>
          <a:noFill/>
        </p:spPr>
        <p:txBody>
          <a:bodyPr wrap="square" rtlCol="0">
            <a:spAutoFit/>
          </a:bodyPr>
          <a:lstStyle/>
          <a:p>
            <a:pPr>
              <a:buFont typeface="Arial" pitchFamily="34" charset="0"/>
              <a:buChar char="•"/>
            </a:pPr>
            <a:r>
              <a:rPr lang="es-DO" sz="2400" dirty="0" err="1" smtClean="0"/>
              <a:t>Safe</a:t>
            </a:r>
            <a:r>
              <a:rPr lang="es-DO" sz="2400" dirty="0" smtClean="0"/>
              <a:t> </a:t>
            </a:r>
            <a:r>
              <a:rPr lang="es-DO" sz="2400" dirty="0" err="1" smtClean="0"/>
              <a:t>Distance</a:t>
            </a:r>
            <a:r>
              <a:rPr lang="es-DO" sz="2400" dirty="0" smtClean="0"/>
              <a:t> 2 </a:t>
            </a:r>
            <a:r>
              <a:rPr lang="es-DO" sz="2400" dirty="0" err="1" smtClean="0"/>
              <a:t>BARS</a:t>
            </a:r>
            <a:r>
              <a:rPr lang="es-DO" sz="2400" dirty="0" smtClean="0"/>
              <a:t>!!!</a:t>
            </a:r>
            <a:endParaRPr lang="es-DO" sz="2400" dirty="0"/>
          </a:p>
        </p:txBody>
      </p:sp>
      <p:sp>
        <p:nvSpPr>
          <p:cNvPr id="6" name="TextBox 5"/>
          <p:cNvSpPr txBox="1"/>
          <p:nvPr/>
        </p:nvSpPr>
        <p:spPr>
          <a:xfrm>
            <a:off x="1714480" y="3214686"/>
            <a:ext cx="4572032" cy="461665"/>
          </a:xfrm>
          <a:prstGeom prst="rect">
            <a:avLst/>
          </a:prstGeom>
          <a:noFill/>
        </p:spPr>
        <p:txBody>
          <a:bodyPr wrap="square" rtlCol="0">
            <a:spAutoFit/>
          </a:bodyPr>
          <a:lstStyle/>
          <a:p>
            <a:pPr>
              <a:buFont typeface="Arial" pitchFamily="34" charset="0"/>
              <a:buChar char="•"/>
            </a:pPr>
            <a:r>
              <a:rPr lang="es-DO" sz="2400" dirty="0" err="1" smtClean="0"/>
              <a:t>Vehicle</a:t>
            </a:r>
            <a:r>
              <a:rPr lang="es-DO" sz="2400" dirty="0" smtClean="0"/>
              <a:t> </a:t>
            </a:r>
            <a:r>
              <a:rPr lang="es-DO" sz="2400" dirty="0" err="1" smtClean="0"/>
              <a:t>Headway</a:t>
            </a:r>
            <a:endParaRPr lang="es-DO" sz="2400" dirty="0"/>
          </a:p>
        </p:txBody>
      </p:sp>
      <p:sp>
        <p:nvSpPr>
          <p:cNvPr id="7" name="Rectangle 6"/>
          <p:cNvSpPr/>
          <p:nvPr/>
        </p:nvSpPr>
        <p:spPr>
          <a:xfrm>
            <a:off x="2500298" y="5143512"/>
            <a:ext cx="28575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dirty="0" smtClean="0">
                <a:solidFill>
                  <a:schemeClr val="tx1">
                    <a:lumMod val="95000"/>
                    <a:lumOff val="5000"/>
                  </a:schemeClr>
                </a:solidFill>
              </a:rPr>
              <a:t>bar</a:t>
            </a:r>
            <a:endParaRPr lang="es-DO" dirty="0">
              <a:solidFill>
                <a:schemeClr val="tx1">
                  <a:lumMod val="95000"/>
                  <a:lumOff val="5000"/>
                </a:schemeClr>
              </a:solidFill>
            </a:endParaRPr>
          </a:p>
        </p:txBody>
      </p:sp>
      <p:sp>
        <p:nvSpPr>
          <p:cNvPr id="8" name="Rectangle 7"/>
          <p:cNvSpPr/>
          <p:nvPr/>
        </p:nvSpPr>
        <p:spPr>
          <a:xfrm>
            <a:off x="5500694" y="5143512"/>
            <a:ext cx="285752"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dirty="0" smtClean="0">
                <a:solidFill>
                  <a:schemeClr val="tx1">
                    <a:lumMod val="95000"/>
                    <a:lumOff val="5000"/>
                  </a:schemeClr>
                </a:solidFill>
              </a:rPr>
              <a:t>bar</a:t>
            </a:r>
            <a:endParaRPr lang="es-DO" dirty="0">
              <a:solidFill>
                <a:schemeClr val="tx1">
                  <a:lumMod val="95000"/>
                  <a:lumOff val="5000"/>
                </a:schemeClr>
              </a:solidFill>
            </a:endParaRPr>
          </a:p>
        </p:txBody>
      </p:sp>
      <p:graphicFrame>
        <p:nvGraphicFramePr>
          <p:cNvPr id="12" name="Diagram 11"/>
          <p:cNvGraphicFramePr/>
          <p:nvPr/>
        </p:nvGraphicFramePr>
        <p:xfrm>
          <a:off x="1500166" y="3500438"/>
          <a:ext cx="6072230" cy="2286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6" descr="urilogo"/>
          <p:cNvPicPr>
            <a:picLocks noChangeAspect="1" noChangeArrowheads="1"/>
          </p:cNvPicPr>
          <p:nvPr/>
        </p:nvPicPr>
        <p:blipFill>
          <a:blip r:embed="rId8" cstate="print"/>
          <a:srcRect/>
          <a:stretch>
            <a:fillRect/>
          </a:stretch>
        </p:blipFill>
        <p:spPr bwMode="auto">
          <a:xfrm>
            <a:off x="285720" y="5572140"/>
            <a:ext cx="1194781" cy="1071570"/>
          </a:xfrm>
          <a:prstGeom prst="rect">
            <a:avLst/>
          </a:prstGeom>
          <a:noFill/>
          <a:ln w="9525">
            <a:noFill/>
            <a:miter lim="800000"/>
            <a:headEnd/>
            <a:tailEnd/>
          </a:ln>
        </p:spPr>
      </p:pic>
      <p:pic>
        <p:nvPicPr>
          <p:cNvPr id="11" name="Picture 5" descr="State Seal&amp;Title"/>
          <p:cNvPicPr>
            <a:picLocks noChangeAspect="1" noChangeArrowheads="1"/>
          </p:cNvPicPr>
          <p:nvPr/>
        </p:nvPicPr>
        <p:blipFill>
          <a:blip r:embed="rId9" cstate="print"/>
          <a:srcRect/>
          <a:stretch>
            <a:fillRect/>
          </a:stretch>
        </p:blipFill>
        <p:spPr bwMode="auto">
          <a:xfrm>
            <a:off x="7286644" y="5429264"/>
            <a:ext cx="1150047" cy="11792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2">
                                            <p:graphicEl>
                                              <a:dgm id="{A1A7C026-7A11-4FB1-8DDA-515180C5F5B8}"/>
                                            </p:graphicEl>
                                          </p:spTgt>
                                        </p:tgtEl>
                                        <p:attrNameLst>
                                          <p:attrName>style.visibility</p:attrName>
                                        </p:attrNameLst>
                                      </p:cBhvr>
                                      <p:to>
                                        <p:strVal val="visible"/>
                                      </p:to>
                                    </p:set>
                                    <p:anim calcmode="lin" valueType="num">
                                      <p:cBhvr>
                                        <p:cTn id="7" dur="1000" fill="hold"/>
                                        <p:tgtEl>
                                          <p:spTgt spid="12">
                                            <p:graphicEl>
                                              <a:dgm id="{A1A7C026-7A11-4FB1-8DDA-515180C5F5B8}"/>
                                            </p:graphic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2">
                                            <p:graphicEl>
                                              <a:dgm id="{A1A7C026-7A11-4FB1-8DDA-515180C5F5B8}"/>
                                            </p:graphic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2">
                                            <p:graphicEl>
                                              <a:dgm id="{A1A7C026-7A11-4FB1-8DDA-515180C5F5B8}"/>
                                            </p:graphicEl>
                                          </p:spTgt>
                                        </p:tgtEl>
                                        <p:attrNameLst>
                                          <p:attrName>ppt_y</p:attrName>
                                        </p:attrNameLst>
                                      </p:cBhvr>
                                      <p:tavLst>
                                        <p:tav tm="0">
                                          <p:val>
                                            <p:strVal val="#ppt_y"/>
                                          </p:val>
                                        </p:tav>
                                        <p:tav tm="100000">
                                          <p:val>
                                            <p:strVal val="#ppt_y"/>
                                          </p:val>
                                        </p:tav>
                                      </p:tavLst>
                                    </p:anim>
                                    <p:animEffect transition="in" filter="fade">
                                      <p:cBhvr>
                                        <p:cTn id="10" dur="1000"/>
                                        <p:tgtEl>
                                          <p:spTgt spid="12">
                                            <p:graphicEl>
                                              <a:dgm id="{A1A7C026-7A11-4FB1-8DDA-515180C5F5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Tailgating</a:t>
            </a:r>
            <a:endParaRPr lang="en-US" noProof="0"/>
          </a:p>
        </p:txBody>
      </p:sp>
      <p:sp>
        <p:nvSpPr>
          <p:cNvPr id="3" name="Content Placeholder 2"/>
          <p:cNvSpPr>
            <a:spLocks noGrp="1"/>
          </p:cNvSpPr>
          <p:nvPr>
            <p:ph sz="quarter" idx="1"/>
          </p:nvPr>
        </p:nvSpPr>
        <p:spPr>
          <a:xfrm>
            <a:off x="457200" y="1600200"/>
            <a:ext cx="5686436" cy="4525963"/>
          </a:xfrm>
        </p:spPr>
        <p:txBody>
          <a:bodyPr>
            <a:normAutofit/>
          </a:bodyPr>
          <a:lstStyle/>
          <a:p>
            <a:pPr algn="just"/>
            <a:r>
              <a:rPr lang="en-US" noProof="0" smtClean="0"/>
              <a:t>Tailgating is the dangerous practice of following very close to the vehicle in front.</a:t>
            </a:r>
          </a:p>
          <a:p>
            <a:pPr algn="just"/>
            <a:r>
              <a:rPr lang="en-US" noProof="0" smtClean="0"/>
              <a:t> In most circumstances a proper gap is 2 seconds long. </a:t>
            </a:r>
          </a:p>
          <a:p>
            <a:pPr algn="just"/>
            <a:r>
              <a:rPr lang="en-US" noProof="0" smtClean="0"/>
              <a:t>Close following or the advanced driver's "overtaking position" are about 1 second behind the vehicle in front. </a:t>
            </a:r>
            <a:endParaRPr lang="en-US" noProof="0"/>
          </a:p>
        </p:txBody>
      </p:sp>
      <p:pic>
        <p:nvPicPr>
          <p:cNvPr id="4" name="Picture 3" descr="http://www.e-drivesolutions.com/images/d_c_3.jpg"/>
          <p:cNvPicPr/>
          <p:nvPr/>
        </p:nvPicPr>
        <p:blipFill>
          <a:blip r:embed="rId2" cstate="print"/>
          <a:srcRect/>
          <a:stretch>
            <a:fillRect/>
          </a:stretch>
        </p:blipFill>
        <p:spPr bwMode="auto">
          <a:xfrm>
            <a:off x="6500826" y="1714488"/>
            <a:ext cx="2398395"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Tailgating</a:t>
            </a:r>
            <a:endParaRPr lang="en-US" noProof="0"/>
          </a:p>
        </p:txBody>
      </p:sp>
      <p:sp>
        <p:nvSpPr>
          <p:cNvPr id="3" name="Content Placeholder 2"/>
          <p:cNvSpPr>
            <a:spLocks noGrp="1"/>
          </p:cNvSpPr>
          <p:nvPr>
            <p:ph sz="quarter" idx="1"/>
          </p:nvPr>
        </p:nvSpPr>
        <p:spPr>
          <a:xfrm>
            <a:off x="457200" y="1600200"/>
            <a:ext cx="8229600" cy="4543444"/>
          </a:xfrm>
        </p:spPr>
        <p:txBody>
          <a:bodyPr/>
          <a:lstStyle/>
          <a:p>
            <a:pPr algn="just"/>
            <a:r>
              <a:rPr lang="en-US" noProof="0" dirty="0" smtClean="0"/>
              <a:t>Anything closer than about 1 second can reasonably be described as tailgating, although some people only use the term when the following distance is very small, perhaps under one car's length.</a:t>
            </a:r>
          </a:p>
          <a:p>
            <a:endParaRPr lang="en-US" noProof="0" dirty="0"/>
          </a:p>
        </p:txBody>
      </p:sp>
      <p:pic>
        <p:nvPicPr>
          <p:cNvPr id="4" name="Picture 3" descr="http://www.iteris.com/upload/FCW.gif"/>
          <p:cNvPicPr/>
          <p:nvPr/>
        </p:nvPicPr>
        <p:blipFill>
          <a:blip r:embed="rId2" cstate="print"/>
          <a:srcRect/>
          <a:stretch>
            <a:fillRect/>
          </a:stretch>
        </p:blipFill>
        <p:spPr bwMode="auto">
          <a:xfrm>
            <a:off x="3071802" y="3571876"/>
            <a:ext cx="3433445" cy="2398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Vehicle Headway</a:t>
            </a:r>
            <a:endParaRPr lang="en-US" noProof="0" dirty="0"/>
          </a:p>
        </p:txBody>
      </p:sp>
      <p:sp>
        <p:nvSpPr>
          <p:cNvPr id="3" name="Content Placeholder 2"/>
          <p:cNvSpPr>
            <a:spLocks noGrp="1"/>
          </p:cNvSpPr>
          <p:nvPr>
            <p:ph sz="quarter" idx="1"/>
          </p:nvPr>
        </p:nvSpPr>
        <p:spPr>
          <a:xfrm>
            <a:off x="301752" y="1527048"/>
            <a:ext cx="8842248" cy="2473456"/>
          </a:xfrm>
        </p:spPr>
        <p:txBody>
          <a:bodyPr>
            <a:normAutofit/>
          </a:bodyPr>
          <a:lstStyle/>
          <a:p>
            <a:r>
              <a:rPr lang="en-US" dirty="0" smtClean="0"/>
              <a:t>Although standards and practices vary from state to state and from individual to individual, a minimum 2 second vehicle headway has been viewed as a rule of the road.</a:t>
            </a:r>
            <a:endParaRPr lang="en-US" dirty="0"/>
          </a:p>
        </p:txBody>
      </p:sp>
      <p:pic>
        <p:nvPicPr>
          <p:cNvPr id="4" name="Picture 3" descr="Image shows two cars, with a big yellow arrow dividing the two. 2 seconds is written on the yellow arrow"/>
          <p:cNvPicPr/>
          <p:nvPr/>
        </p:nvPicPr>
        <p:blipFill>
          <a:blip r:embed="rId2" cstate="print"/>
          <a:srcRect/>
          <a:stretch>
            <a:fillRect/>
          </a:stretch>
        </p:blipFill>
        <p:spPr bwMode="auto">
          <a:xfrm>
            <a:off x="2786050" y="3357562"/>
            <a:ext cx="3973196"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Headway</a:t>
            </a:r>
            <a:endParaRPr lang="en-US" noProof="0" dirty="0"/>
          </a:p>
        </p:txBody>
      </p:sp>
      <p:pic>
        <p:nvPicPr>
          <p:cNvPr id="4" name="Content Placeholder 3" descr="http://driving.newarchaeology.com/twosecs.jpg"/>
          <p:cNvPicPr>
            <a:picLocks noGrp="1"/>
          </p:cNvPicPr>
          <p:nvPr>
            <p:ph sz="quarter" idx="1"/>
          </p:nvPr>
        </p:nvPicPr>
        <p:blipFill>
          <a:blip r:embed="rId3" cstate="print"/>
          <a:srcRect/>
          <a:stretch>
            <a:fillRect/>
          </a:stretch>
        </p:blipFill>
        <p:spPr bwMode="auto">
          <a:xfrm>
            <a:off x="5500694" y="1785926"/>
            <a:ext cx="3286148" cy="4214842"/>
          </a:xfrm>
          <a:prstGeom prst="rect">
            <a:avLst/>
          </a:prstGeom>
          <a:noFill/>
          <a:ln w="9525">
            <a:noFill/>
            <a:miter lim="800000"/>
            <a:headEnd/>
            <a:tailEnd/>
          </a:ln>
        </p:spPr>
      </p:pic>
      <p:sp>
        <p:nvSpPr>
          <p:cNvPr id="6" name="Content Placeholder 2"/>
          <p:cNvSpPr txBox="1">
            <a:spLocks/>
          </p:cNvSpPr>
          <p:nvPr/>
        </p:nvSpPr>
        <p:spPr>
          <a:xfrm>
            <a:off x="301752" y="1527048"/>
            <a:ext cx="5056066" cy="4545158"/>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From the preliminary study</a:t>
            </a:r>
            <a:r>
              <a:rPr lang="en-US" sz="2700" dirty="0" smtClean="0"/>
              <a:t> most drivers surveyed considered a following distance between 1 and 10 car lengths safe. </a:t>
            </a:r>
          </a:p>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700" dirty="0" smtClean="0"/>
              <a:t>The 2 second rule demands at least 11 car lengths, while driving in a 60 mph Highway.</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Crashes in RI</a:t>
            </a:r>
            <a:endParaRPr lang="en-US" noProof="0" dirty="0"/>
          </a:p>
        </p:txBody>
      </p:sp>
      <p:sp>
        <p:nvSpPr>
          <p:cNvPr id="3" name="Content Placeholder 2"/>
          <p:cNvSpPr>
            <a:spLocks noGrp="1"/>
          </p:cNvSpPr>
          <p:nvPr>
            <p:ph sz="quarter" idx="1"/>
          </p:nvPr>
        </p:nvSpPr>
        <p:spPr>
          <a:xfrm>
            <a:off x="301752" y="1527048"/>
            <a:ext cx="5127504" cy="4572000"/>
          </a:xfrm>
        </p:spPr>
        <p:txBody>
          <a:bodyPr/>
          <a:lstStyle/>
          <a:p>
            <a:pPr algn="just"/>
            <a:r>
              <a:rPr lang="en-US" sz="2400" dirty="0" smtClean="0"/>
              <a:t>6.5 million accidents per year.</a:t>
            </a:r>
          </a:p>
          <a:p>
            <a:pPr lvl="1" algn="just"/>
            <a:r>
              <a:rPr lang="en-US" sz="1800" dirty="0" smtClean="0"/>
              <a:t>2.5 involved reduced vehicle headways (Rear end Crashes).</a:t>
            </a:r>
          </a:p>
          <a:p>
            <a:pPr algn="just"/>
            <a:r>
              <a:rPr lang="en-US" sz="2300" dirty="0" smtClean="0"/>
              <a:t>12,ooo Fatalities in Vehicle Accidents in the US.</a:t>
            </a:r>
          </a:p>
          <a:p>
            <a:pPr algn="just"/>
            <a:r>
              <a:rPr lang="en-US" sz="2400" dirty="0" smtClean="0"/>
              <a:t>In Rhode Island, speeding accounts for 52% of all statewide fatalities. 32% is the National Avg.</a:t>
            </a:r>
          </a:p>
          <a:p>
            <a:pPr algn="just"/>
            <a:r>
              <a:rPr lang="en-US" sz="2400" dirty="0" smtClean="0"/>
              <a:t>Major Causes. </a:t>
            </a:r>
          </a:p>
          <a:p>
            <a:pPr lvl="1" algn="just"/>
            <a:r>
              <a:rPr lang="en-US" sz="1900" dirty="0" smtClean="0"/>
              <a:t>Most RI drivers are driving with an insufficient headway.</a:t>
            </a:r>
          </a:p>
          <a:p>
            <a:endParaRPr lang="en-US" sz="2300" dirty="0" smtClean="0"/>
          </a:p>
          <a:p>
            <a:endParaRPr lang="en-US" sz="2300" dirty="0" smtClean="0"/>
          </a:p>
        </p:txBody>
      </p:sp>
      <p:pic>
        <p:nvPicPr>
          <p:cNvPr id="4" name="Picture 3" descr="Rear end collision"/>
          <p:cNvPicPr/>
          <p:nvPr/>
        </p:nvPicPr>
        <p:blipFill>
          <a:blip r:embed="rId2" cstate="print"/>
          <a:srcRect/>
          <a:stretch>
            <a:fillRect/>
          </a:stretch>
        </p:blipFill>
        <p:spPr bwMode="auto">
          <a:xfrm>
            <a:off x="5500694" y="2214554"/>
            <a:ext cx="3357586"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534400" cy="758952"/>
          </a:xfrm>
        </p:spPr>
        <p:txBody>
          <a:bodyPr>
            <a:normAutofit fontScale="90000"/>
          </a:bodyPr>
          <a:lstStyle/>
          <a:p>
            <a:r>
              <a:rPr lang="en-US" noProof="0" dirty="0" smtClean="0"/>
              <a:t> </a:t>
            </a:r>
            <a:r>
              <a:rPr lang="en-US" dirty="0" smtClean="0"/>
              <a:t>A Study on the Cause of and Treatment for Tailgating</a:t>
            </a:r>
            <a:endParaRPr lang="en-US" noProof="0" dirty="0"/>
          </a:p>
        </p:txBody>
      </p:sp>
      <p:sp>
        <p:nvSpPr>
          <p:cNvPr id="3" name="Content Placeholder 2"/>
          <p:cNvSpPr>
            <a:spLocks noGrp="1"/>
          </p:cNvSpPr>
          <p:nvPr>
            <p:ph sz="quarter" idx="1"/>
          </p:nvPr>
        </p:nvSpPr>
        <p:spPr>
          <a:xfrm>
            <a:off x="301752" y="1527048"/>
            <a:ext cx="6199074" cy="3687902"/>
          </a:xfrm>
        </p:spPr>
        <p:txBody>
          <a:bodyPr>
            <a:normAutofit/>
          </a:bodyPr>
          <a:lstStyle/>
          <a:p>
            <a:pPr algn="just">
              <a:lnSpc>
                <a:spcPct val="200000"/>
              </a:lnSpc>
            </a:pPr>
            <a:r>
              <a:rPr lang="en-US" sz="3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Stages </a:t>
            </a:r>
          </a:p>
          <a:p>
            <a:pPr lvl="1" algn="just">
              <a:lnSpc>
                <a:spcPct val="200000"/>
              </a:lnSpc>
            </a:pPr>
            <a:r>
              <a:rPr lang="en-US" dirty="0" smtClean="0"/>
              <a:t>Literature Review.</a:t>
            </a:r>
          </a:p>
          <a:p>
            <a:pPr lvl="1" algn="just">
              <a:lnSpc>
                <a:spcPct val="200000"/>
              </a:lnSpc>
            </a:pPr>
            <a:r>
              <a:rPr lang="en-US" dirty="0" smtClean="0"/>
              <a:t>Identify causes of tailgating.</a:t>
            </a:r>
          </a:p>
          <a:p>
            <a:pPr lvl="1" algn="just">
              <a:lnSpc>
                <a:spcPct val="200000"/>
              </a:lnSpc>
            </a:pPr>
            <a:r>
              <a:rPr lang="en-US" dirty="0" smtClean="0"/>
              <a:t>Identify tailgating treatments.</a:t>
            </a:r>
          </a:p>
          <a:p>
            <a:pPr lvl="1" algn="just">
              <a:lnSpc>
                <a:spcPct val="200000"/>
              </a:lnSpc>
            </a:pPr>
            <a:endParaRPr lang="en-US" dirty="0" smtClean="0"/>
          </a:p>
          <a:p>
            <a:pPr lvl="1" algn="just"/>
            <a:endParaRPr lang="es-DO" dirty="0"/>
          </a:p>
        </p:txBody>
      </p:sp>
      <p:pic>
        <p:nvPicPr>
          <p:cNvPr id="4" name="Picture 17" descr="tailgating_the_elephant"/>
          <p:cNvPicPr>
            <a:picLocks noChangeAspect="1" noChangeArrowheads="1"/>
          </p:cNvPicPr>
          <p:nvPr/>
        </p:nvPicPr>
        <p:blipFill>
          <a:blip r:embed="rId3" cstate="print"/>
          <a:srcRect/>
          <a:stretch>
            <a:fillRect/>
          </a:stretch>
        </p:blipFill>
        <p:spPr bwMode="auto">
          <a:xfrm>
            <a:off x="5572132" y="1857364"/>
            <a:ext cx="30480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Vehicle Headway Management Study </a:t>
            </a:r>
            <a:endParaRPr lang="en-US" noProof="0" dirty="0"/>
          </a:p>
        </p:txBody>
      </p:sp>
      <p:sp>
        <p:nvSpPr>
          <p:cNvPr id="3" name="Content Placeholder 2"/>
          <p:cNvSpPr>
            <a:spLocks noGrp="1"/>
          </p:cNvSpPr>
          <p:nvPr>
            <p:ph sz="quarter" idx="1"/>
          </p:nvPr>
        </p:nvSpPr>
        <p:spPr>
          <a:xfrm>
            <a:off x="928662" y="1428736"/>
            <a:ext cx="7429552" cy="2786082"/>
          </a:xfrm>
        </p:spPr>
        <p:txBody>
          <a:bodyPr>
            <a:normAutofit fontScale="92500"/>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Purpose</a:t>
            </a:r>
          </a:p>
          <a:p>
            <a:pPr lvl="1">
              <a:lnSpc>
                <a:spcPct val="160000"/>
              </a:lnSpc>
            </a:pPr>
            <a:r>
              <a:rPr lang="en-US" dirty="0" smtClean="0"/>
              <a:t>Examine Vehicle Headway issue.</a:t>
            </a:r>
          </a:p>
          <a:p>
            <a:pPr lvl="1">
              <a:lnSpc>
                <a:spcPct val="160000"/>
              </a:lnSpc>
            </a:pPr>
            <a:r>
              <a:rPr lang="en-US" dirty="0" smtClean="0"/>
              <a:t>Seek an effective Vehicle Headway management system for RI.</a:t>
            </a:r>
          </a:p>
          <a:p>
            <a:pPr lvl="2" algn="ctr">
              <a:lnSpc>
                <a:spcPct val="160000"/>
              </a:lnSpc>
              <a:defRPr/>
            </a:pPr>
            <a:r>
              <a:rPr lang="en-US" dirty="0" smtClean="0"/>
              <a:t>Survey  (Studying the Vehicle Headway Treatments).</a:t>
            </a:r>
          </a:p>
          <a:p>
            <a:pPr lvl="2">
              <a:lnSpc>
                <a:spcPct val="150000"/>
              </a:lnSpc>
            </a:pPr>
            <a:endParaRPr lang="en-US" dirty="0"/>
          </a:p>
        </p:txBody>
      </p:sp>
      <p:pic>
        <p:nvPicPr>
          <p:cNvPr id="5122" name="Picture 2" descr="http://blog.silive.com/weather/2007/07/Tailgating.jpg"/>
          <p:cNvPicPr>
            <a:picLocks noChangeAspect="1" noChangeArrowheads="1"/>
          </p:cNvPicPr>
          <p:nvPr/>
        </p:nvPicPr>
        <p:blipFill>
          <a:blip r:embed="rId2" cstate="print"/>
          <a:srcRect/>
          <a:stretch>
            <a:fillRect/>
          </a:stretch>
        </p:blipFill>
        <p:spPr bwMode="auto">
          <a:xfrm>
            <a:off x="2643174" y="4214818"/>
            <a:ext cx="3831821" cy="201452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1151</TotalTime>
  <Words>877</Words>
  <Application>Microsoft Office PowerPoint</Application>
  <PresentationFormat>On-screen Show (4:3)</PresentationFormat>
  <Paragraphs>251</Paragraphs>
  <Slides>25</Slides>
  <Notes>9</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Civic</vt:lpstr>
      <vt:lpstr>Vehicle Headway Management on Rhode Island Highways</vt:lpstr>
      <vt:lpstr>Agenda  </vt:lpstr>
      <vt:lpstr>Tailgating</vt:lpstr>
      <vt:lpstr>Tailgating</vt:lpstr>
      <vt:lpstr>Vehicle Headway</vt:lpstr>
      <vt:lpstr>Vehicle Headway</vt:lpstr>
      <vt:lpstr>Crashes in RI</vt:lpstr>
      <vt:lpstr> A Study on the Cause of and Treatment for Tailgating</vt:lpstr>
      <vt:lpstr>Vehicle Headway Management Study </vt:lpstr>
      <vt:lpstr>Vehicle Headway Analysis </vt:lpstr>
      <vt:lpstr>Vehicle Headway Analysis </vt:lpstr>
      <vt:lpstr>Vehicle Headway Analysis </vt:lpstr>
      <vt:lpstr>Vehicle Headway Analysis with Lane Break-downs </vt:lpstr>
      <vt:lpstr>Survey  (Studying the Vehicle Headway Treatments).</vt:lpstr>
      <vt:lpstr>Survey  (Studying the Vehicle Headway Treatments). </vt:lpstr>
      <vt:lpstr>Slide 16</vt:lpstr>
      <vt:lpstr>Slide 17</vt:lpstr>
      <vt:lpstr>Slide 18</vt:lpstr>
      <vt:lpstr>Slide 19</vt:lpstr>
      <vt:lpstr>Slide 20</vt:lpstr>
      <vt:lpstr>Slide 21</vt:lpstr>
      <vt:lpstr>Survey Results </vt:lpstr>
      <vt:lpstr>Analysis by Gender and Ag Groups </vt:lpstr>
      <vt:lpstr>Survey Results </vt:lpstr>
      <vt:lpstr>Vehicle Headway Management on Rhode Island Highways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Headway Management on Rhode Island Highways</dc:title>
  <dc:creator>Maximo Polanco</dc:creator>
  <cp:lastModifiedBy> </cp:lastModifiedBy>
  <cp:revision>104</cp:revision>
  <dcterms:created xsi:type="dcterms:W3CDTF">2009-07-15T16:53:43Z</dcterms:created>
  <dcterms:modified xsi:type="dcterms:W3CDTF">2009-08-26T13:44:18Z</dcterms:modified>
</cp:coreProperties>
</file>